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56" r:id="rId2"/>
    <p:sldId id="311" r:id="rId3"/>
    <p:sldId id="312" r:id="rId4"/>
    <p:sldId id="307" r:id="rId5"/>
    <p:sldId id="264" r:id="rId6"/>
    <p:sldId id="308" r:id="rId7"/>
    <p:sldId id="281" r:id="rId8"/>
    <p:sldId id="282" r:id="rId9"/>
    <p:sldId id="309" r:id="rId10"/>
    <p:sldId id="283" r:id="rId11"/>
    <p:sldId id="296" r:id="rId12"/>
    <p:sldId id="313" r:id="rId13"/>
    <p:sldId id="314" r:id="rId14"/>
    <p:sldId id="310" r:id="rId15"/>
    <p:sldId id="315" r:id="rId16"/>
    <p:sldId id="316" r:id="rId17"/>
    <p:sldId id="302" r:id="rId18"/>
    <p:sldId id="303" r:id="rId19"/>
    <p:sldId id="298" r:id="rId20"/>
    <p:sldId id="299" r:id="rId21"/>
    <p:sldId id="304" r:id="rId22"/>
    <p:sldId id="305" r:id="rId23"/>
    <p:sldId id="300" r:id="rId24"/>
    <p:sldId id="301" r:id="rId25"/>
    <p:sldId id="317" r:id="rId26"/>
    <p:sldId id="292" r:id="rId27"/>
  </p:sldIdLst>
  <p:sldSz cx="9144000" cy="6858000" type="screen4x3"/>
  <p:notesSz cx="6807200" cy="9939338"/>
  <p:defaultTextStyle>
    <a:defPPr>
      <a:defRPr lang="en-NZ"/>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BB88"/>
    <a:srgbClr val="882233"/>
    <a:srgbClr val="A08844"/>
    <a:srgbClr val="FF3300"/>
    <a:srgbClr val="BEA768"/>
    <a:srgbClr val="E4DBC0"/>
    <a:srgbClr val="DFD4B5"/>
    <a:srgbClr val="E0D6B8"/>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0929"/>
  </p:normalViewPr>
  <p:slideViewPr>
    <p:cSldViewPr>
      <p:cViewPr varScale="1">
        <p:scale>
          <a:sx n="116" d="100"/>
          <a:sy n="116" d="100"/>
        </p:scale>
        <p:origin x="144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050"/>
          <p:cNvSpPr>
            <a:spLocks noGrp="1" noChangeArrowheads="1"/>
          </p:cNvSpPr>
          <p:nvPr>
            <p:ph type="hdr" sz="quarter"/>
          </p:nvPr>
        </p:nvSpPr>
        <p:spPr bwMode="auto">
          <a:xfrm>
            <a:off x="1" y="0"/>
            <a:ext cx="2950317" cy="4972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0" tIns="45775" rIns="91550" bIns="45775" numCol="1" anchor="t" anchorCtr="0" compatLnSpc="1">
            <a:prstTxWarp prst="textNoShape">
              <a:avLst/>
            </a:prstTxWarp>
          </a:bodyPr>
          <a:lstStyle>
            <a:lvl1pPr>
              <a:defRPr sz="1200"/>
            </a:lvl1pPr>
          </a:lstStyle>
          <a:p>
            <a:endParaRPr lang="en-NZ" altLang="en-US"/>
          </a:p>
        </p:txBody>
      </p:sp>
      <p:sp>
        <p:nvSpPr>
          <p:cNvPr id="64515" name="Rectangle 2051"/>
          <p:cNvSpPr>
            <a:spLocks noGrp="1" noChangeArrowheads="1"/>
          </p:cNvSpPr>
          <p:nvPr>
            <p:ph type="dt" sz="quarter" idx="1"/>
          </p:nvPr>
        </p:nvSpPr>
        <p:spPr bwMode="auto">
          <a:xfrm>
            <a:off x="3856884" y="0"/>
            <a:ext cx="2950316" cy="4972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0" tIns="45775" rIns="91550" bIns="45775" numCol="1" anchor="t" anchorCtr="0" compatLnSpc="1">
            <a:prstTxWarp prst="textNoShape">
              <a:avLst/>
            </a:prstTxWarp>
          </a:bodyPr>
          <a:lstStyle>
            <a:lvl1pPr algn="r">
              <a:defRPr sz="1200"/>
            </a:lvl1pPr>
          </a:lstStyle>
          <a:p>
            <a:endParaRPr lang="en-NZ" altLang="en-US"/>
          </a:p>
        </p:txBody>
      </p:sp>
      <p:sp>
        <p:nvSpPr>
          <p:cNvPr id="64516" name="Rectangle 2052"/>
          <p:cNvSpPr>
            <a:spLocks noGrp="1" noChangeArrowheads="1"/>
          </p:cNvSpPr>
          <p:nvPr>
            <p:ph type="ftr" sz="quarter" idx="2"/>
          </p:nvPr>
        </p:nvSpPr>
        <p:spPr bwMode="auto">
          <a:xfrm>
            <a:off x="1" y="9442054"/>
            <a:ext cx="2950317" cy="497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0" tIns="45775" rIns="91550" bIns="45775" numCol="1" anchor="b" anchorCtr="0" compatLnSpc="1">
            <a:prstTxWarp prst="textNoShape">
              <a:avLst/>
            </a:prstTxWarp>
          </a:bodyPr>
          <a:lstStyle>
            <a:lvl1pPr>
              <a:defRPr sz="1200"/>
            </a:lvl1pPr>
          </a:lstStyle>
          <a:p>
            <a:endParaRPr lang="en-NZ" altLang="en-US"/>
          </a:p>
        </p:txBody>
      </p:sp>
      <p:sp>
        <p:nvSpPr>
          <p:cNvPr id="64517" name="Rectangle 2053"/>
          <p:cNvSpPr>
            <a:spLocks noGrp="1" noChangeArrowheads="1"/>
          </p:cNvSpPr>
          <p:nvPr>
            <p:ph type="sldNum" sz="quarter" idx="3"/>
          </p:nvPr>
        </p:nvSpPr>
        <p:spPr bwMode="auto">
          <a:xfrm>
            <a:off x="3856884" y="9442054"/>
            <a:ext cx="2950316" cy="497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0" tIns="45775" rIns="91550" bIns="45775" numCol="1" anchor="b" anchorCtr="0" compatLnSpc="1">
            <a:prstTxWarp prst="textNoShape">
              <a:avLst/>
            </a:prstTxWarp>
          </a:bodyPr>
          <a:lstStyle>
            <a:lvl1pPr algn="r">
              <a:defRPr sz="1200"/>
            </a:lvl1pPr>
          </a:lstStyle>
          <a:p>
            <a:fld id="{2A1CB798-5833-4AB6-874B-1E48A083B451}" type="slidenum">
              <a:rPr lang="en-NZ" altLang="en-US"/>
              <a:pPr/>
              <a:t>‹#›</a:t>
            </a:fld>
            <a:endParaRPr lang="en-NZ" altLang="en-US"/>
          </a:p>
        </p:txBody>
      </p:sp>
    </p:spTree>
    <p:extLst>
      <p:ext uri="{BB962C8B-B14F-4D97-AF65-F5344CB8AC3E}">
        <p14:creationId xmlns:p14="http://schemas.microsoft.com/office/powerpoint/2010/main" val="976056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50317" cy="498873"/>
          </a:xfrm>
          <a:prstGeom prst="rect">
            <a:avLst/>
          </a:prstGeom>
        </p:spPr>
        <p:txBody>
          <a:bodyPr vert="horz" lIns="91550" tIns="45775" rIns="91550" bIns="45775" rtlCol="0"/>
          <a:lstStyle>
            <a:lvl1pPr algn="l">
              <a:defRPr sz="1200"/>
            </a:lvl1pPr>
          </a:lstStyle>
          <a:p>
            <a:endParaRPr lang="en-NZ"/>
          </a:p>
        </p:txBody>
      </p:sp>
      <p:sp>
        <p:nvSpPr>
          <p:cNvPr id="3" name="Date Placeholder 2"/>
          <p:cNvSpPr>
            <a:spLocks noGrp="1"/>
          </p:cNvSpPr>
          <p:nvPr>
            <p:ph type="dt" idx="1"/>
          </p:nvPr>
        </p:nvSpPr>
        <p:spPr>
          <a:xfrm>
            <a:off x="3855293" y="1"/>
            <a:ext cx="2950317" cy="498873"/>
          </a:xfrm>
          <a:prstGeom prst="rect">
            <a:avLst/>
          </a:prstGeom>
        </p:spPr>
        <p:txBody>
          <a:bodyPr vert="horz" lIns="91550" tIns="45775" rIns="91550" bIns="45775" rtlCol="0"/>
          <a:lstStyle>
            <a:lvl1pPr algn="r">
              <a:defRPr sz="1200"/>
            </a:lvl1pPr>
          </a:lstStyle>
          <a:p>
            <a:fld id="{B40CBF5A-2C74-482C-B12D-6F85B766CA3A}" type="datetimeFigureOut">
              <a:rPr lang="en-NZ" smtClean="0"/>
              <a:t>26/02/2016</a:t>
            </a:fld>
            <a:endParaRPr lang="en-NZ"/>
          </a:p>
        </p:txBody>
      </p:sp>
      <p:sp>
        <p:nvSpPr>
          <p:cNvPr id="4" name="Slide Image Placeholder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1550" tIns="45775" rIns="91550" bIns="45775" rtlCol="0" anchor="ctr"/>
          <a:lstStyle/>
          <a:p>
            <a:endParaRPr lang="en-NZ"/>
          </a:p>
        </p:txBody>
      </p:sp>
      <p:sp>
        <p:nvSpPr>
          <p:cNvPr id="5" name="Notes Placeholder 4"/>
          <p:cNvSpPr>
            <a:spLocks noGrp="1"/>
          </p:cNvSpPr>
          <p:nvPr>
            <p:ph type="body" sz="quarter" idx="3"/>
          </p:nvPr>
        </p:nvSpPr>
        <p:spPr>
          <a:xfrm>
            <a:off x="680720" y="4783784"/>
            <a:ext cx="5445760" cy="3913137"/>
          </a:xfrm>
          <a:prstGeom prst="rect">
            <a:avLst/>
          </a:prstGeom>
        </p:spPr>
        <p:txBody>
          <a:bodyPr vert="horz" lIns="91550" tIns="45775" rIns="91550" bIns="4577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1" y="9440465"/>
            <a:ext cx="2950317" cy="498873"/>
          </a:xfrm>
          <a:prstGeom prst="rect">
            <a:avLst/>
          </a:prstGeom>
        </p:spPr>
        <p:txBody>
          <a:bodyPr vert="horz" lIns="91550" tIns="45775" rIns="91550" bIns="45775" rtlCol="0" anchor="b"/>
          <a:lstStyle>
            <a:lvl1pPr algn="l">
              <a:defRPr sz="1200"/>
            </a:lvl1pPr>
          </a:lstStyle>
          <a:p>
            <a:endParaRPr lang="en-NZ"/>
          </a:p>
        </p:txBody>
      </p:sp>
      <p:sp>
        <p:nvSpPr>
          <p:cNvPr id="7" name="Slide Number Placeholder 6"/>
          <p:cNvSpPr>
            <a:spLocks noGrp="1"/>
          </p:cNvSpPr>
          <p:nvPr>
            <p:ph type="sldNum" sz="quarter" idx="5"/>
          </p:nvPr>
        </p:nvSpPr>
        <p:spPr>
          <a:xfrm>
            <a:off x="3855293" y="9440465"/>
            <a:ext cx="2950317" cy="498873"/>
          </a:xfrm>
          <a:prstGeom prst="rect">
            <a:avLst/>
          </a:prstGeom>
        </p:spPr>
        <p:txBody>
          <a:bodyPr vert="horz" lIns="91550" tIns="45775" rIns="91550" bIns="45775" rtlCol="0" anchor="b"/>
          <a:lstStyle>
            <a:lvl1pPr algn="r">
              <a:defRPr sz="1200"/>
            </a:lvl1pPr>
          </a:lstStyle>
          <a:p>
            <a:fld id="{F61167A5-3EFA-47C2-8BC4-0589E5E8C397}" type="slidenum">
              <a:rPr lang="en-NZ" smtClean="0"/>
              <a:t>‹#›</a:t>
            </a:fld>
            <a:endParaRPr lang="en-NZ"/>
          </a:p>
        </p:txBody>
      </p:sp>
    </p:spTree>
    <p:extLst>
      <p:ext uri="{BB962C8B-B14F-4D97-AF65-F5344CB8AC3E}">
        <p14:creationId xmlns:p14="http://schemas.microsoft.com/office/powerpoint/2010/main" val="148566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0190A754-E691-42FE-A7F6-8B86B0E6BE22}" type="slidenum">
              <a:rPr lang="en-NZ" smtClean="0"/>
              <a:t>2</a:t>
            </a:fld>
            <a:endParaRPr lang="en-NZ"/>
          </a:p>
        </p:txBody>
      </p:sp>
    </p:spTree>
    <p:extLst>
      <p:ext uri="{BB962C8B-B14F-4D97-AF65-F5344CB8AC3E}">
        <p14:creationId xmlns:p14="http://schemas.microsoft.com/office/powerpoint/2010/main" val="41537171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0190A754-E691-42FE-A7F6-8B86B0E6BE22}" type="slidenum">
              <a:rPr lang="en-NZ" smtClean="0"/>
              <a:t>4</a:t>
            </a:fld>
            <a:endParaRPr lang="en-NZ"/>
          </a:p>
        </p:txBody>
      </p:sp>
    </p:spTree>
    <p:extLst>
      <p:ext uri="{BB962C8B-B14F-4D97-AF65-F5344CB8AC3E}">
        <p14:creationId xmlns:p14="http://schemas.microsoft.com/office/powerpoint/2010/main" val="2327980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0190A754-E691-42FE-A7F6-8B86B0E6BE22}" type="slidenum">
              <a:rPr lang="en-NZ" smtClean="0"/>
              <a:t>6</a:t>
            </a:fld>
            <a:endParaRPr lang="en-NZ"/>
          </a:p>
        </p:txBody>
      </p:sp>
    </p:spTree>
    <p:extLst>
      <p:ext uri="{BB962C8B-B14F-4D97-AF65-F5344CB8AC3E}">
        <p14:creationId xmlns:p14="http://schemas.microsoft.com/office/powerpoint/2010/main" val="580507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0190A754-E691-42FE-A7F6-8B86B0E6BE22}" type="slidenum">
              <a:rPr lang="en-NZ" smtClean="0"/>
              <a:t>9</a:t>
            </a:fld>
            <a:endParaRPr lang="en-NZ"/>
          </a:p>
        </p:txBody>
      </p:sp>
    </p:spTree>
    <p:extLst>
      <p:ext uri="{BB962C8B-B14F-4D97-AF65-F5344CB8AC3E}">
        <p14:creationId xmlns:p14="http://schemas.microsoft.com/office/powerpoint/2010/main" val="20402117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103" name="Picture 7" descr="&#10;cover new.jpg                                                  0049EDA0Macintosh HD                   BCFC2F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Tree>
    <p:extLst>
      <p:ext uri="{BB962C8B-B14F-4D97-AF65-F5344CB8AC3E}">
        <p14:creationId xmlns:p14="http://schemas.microsoft.com/office/powerpoint/2010/main" val="1738272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334000"/>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685800" y="304800"/>
            <a:ext cx="567690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Tree>
    <p:extLst>
      <p:ext uri="{BB962C8B-B14F-4D97-AF65-F5344CB8AC3E}">
        <p14:creationId xmlns:p14="http://schemas.microsoft.com/office/powerpoint/2010/main" val="1326851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Tree>
    <p:extLst>
      <p:ext uri="{BB962C8B-B14F-4D97-AF65-F5344CB8AC3E}">
        <p14:creationId xmlns:p14="http://schemas.microsoft.com/office/powerpoint/2010/main" val="179600141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NZ"/>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2966931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685800" y="1143000"/>
            <a:ext cx="3810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143000"/>
            <a:ext cx="3810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Tree>
    <p:extLst>
      <p:ext uri="{BB962C8B-B14F-4D97-AF65-F5344CB8AC3E}">
        <p14:creationId xmlns:p14="http://schemas.microsoft.com/office/powerpoint/2010/main" val="1682520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NZ"/>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Tree>
    <p:extLst>
      <p:ext uri="{BB962C8B-B14F-4D97-AF65-F5344CB8AC3E}">
        <p14:creationId xmlns:p14="http://schemas.microsoft.com/office/powerpoint/2010/main" val="2101168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Tree>
    <p:extLst>
      <p:ext uri="{BB962C8B-B14F-4D97-AF65-F5344CB8AC3E}">
        <p14:creationId xmlns:p14="http://schemas.microsoft.com/office/powerpoint/2010/main" val="1216398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8247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NZ"/>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691983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NZ"/>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NZ"/>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340795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3" name="Picture 9" descr="spread3.jpg                                                    0049EDA0Macintosh HD                   BCFC2FDA:"/>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588" y="6093296"/>
            <a:ext cx="9145588" cy="764704"/>
          </a:xfrm>
          <a:prstGeom prst="rect">
            <a:avLst/>
          </a:prstGeom>
          <a:noFill/>
          <a:extLst/>
        </p:spPr>
      </p:pic>
      <p:sp>
        <p:nvSpPr>
          <p:cNvPr id="1026" name="Rectangle 2"/>
          <p:cNvSpPr>
            <a:spLocks noGrp="1" noChangeArrowheads="1"/>
          </p:cNvSpPr>
          <p:nvPr>
            <p:ph type="title"/>
          </p:nvPr>
        </p:nvSpPr>
        <p:spPr bwMode="auto">
          <a:xfrm>
            <a:off x="685800" y="304800"/>
            <a:ext cx="77724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NZ" altLang="en-US" smtClean="0"/>
          </a:p>
        </p:txBody>
      </p:sp>
      <p:sp>
        <p:nvSpPr>
          <p:cNvPr id="1027" name="Rectangle 3"/>
          <p:cNvSpPr>
            <a:spLocks noGrp="1" noChangeArrowheads="1"/>
          </p:cNvSpPr>
          <p:nvPr>
            <p:ph type="body" idx="1"/>
          </p:nvPr>
        </p:nvSpPr>
        <p:spPr bwMode="auto">
          <a:xfrm>
            <a:off x="685800" y="1143000"/>
            <a:ext cx="77724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NZ" altLang="en-US" smtClean="0"/>
              <a:t>Click to edit Master text styles</a:t>
            </a:r>
          </a:p>
          <a:p>
            <a:pPr lvl="1"/>
            <a:r>
              <a:rPr lang="en-NZ" altLang="en-US" smtClean="0"/>
              <a:t>Second level</a:t>
            </a:r>
          </a:p>
          <a:p>
            <a:pPr lvl="2"/>
            <a:r>
              <a:rPr lang="en-NZ" altLang="en-US" smtClean="0"/>
              <a:t>Third level</a:t>
            </a:r>
          </a:p>
        </p:txBody>
      </p:sp>
      <p:sp>
        <p:nvSpPr>
          <p:cNvPr id="1037" name="Text Box 13"/>
          <p:cNvSpPr txBox="1">
            <a:spLocks noChangeArrowheads="1"/>
          </p:cNvSpPr>
          <p:nvPr/>
        </p:nvSpPr>
        <p:spPr bwMode="auto">
          <a:xfrm>
            <a:off x="8343900" y="6299200"/>
            <a:ext cx="6096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fld id="{D5D6C0D7-6E42-4EBB-A101-22CB920C7124}" type="slidenum">
              <a:rPr lang="en-NZ" altLang="en-US" sz="1200">
                <a:latin typeface="Arial" panose="020B0604020202020204" pitchFamily="34" charset="0"/>
              </a:rPr>
              <a:pPr algn="r">
                <a:spcBef>
                  <a:spcPct val="50000"/>
                </a:spcBef>
              </a:pPr>
              <a:t>‹#›</a:t>
            </a:fld>
            <a:endParaRPr lang="en-NZ" altLang="en-US" sz="1200">
              <a:latin typeface="Arial" panose="020B0604020202020204" pitchFamily="34" charset="0"/>
            </a:endParaRPr>
          </a:p>
        </p:txBody>
      </p:sp>
      <p:sp>
        <p:nvSpPr>
          <p:cNvPr id="1038" name="Text Box 14"/>
          <p:cNvSpPr txBox="1">
            <a:spLocks noChangeArrowheads="1"/>
          </p:cNvSpPr>
          <p:nvPr/>
        </p:nvSpPr>
        <p:spPr bwMode="auto">
          <a:xfrm>
            <a:off x="838200" y="6299200"/>
            <a:ext cx="43434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200" dirty="0">
                <a:solidFill>
                  <a:srgbClr val="181512"/>
                </a:solidFill>
                <a:latin typeface="Arial" panose="020B0604020202020204" pitchFamily="34" charset="0"/>
              </a:rPr>
              <a:t>Research New Zealand  |  </a:t>
            </a:r>
            <a:r>
              <a:rPr lang="en-US" altLang="en-US" sz="1200" dirty="0" smtClean="0">
                <a:solidFill>
                  <a:srgbClr val="181512"/>
                </a:solidFill>
                <a:latin typeface="Arial" panose="020B0604020202020204" pitchFamily="34" charset="0"/>
              </a:rPr>
              <a:t>March 2016</a:t>
            </a:r>
            <a:endParaRPr lang="en-NZ" altLang="en-US" sz="1200" i="1"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1" fontAlgn="base" hangingPunct="1">
        <a:spcBef>
          <a:spcPct val="0"/>
        </a:spcBef>
        <a:spcAft>
          <a:spcPct val="0"/>
        </a:spcAft>
        <a:defRPr sz="2800" b="1" kern="1200">
          <a:solidFill>
            <a:srgbClr val="882233"/>
          </a:solidFill>
          <a:latin typeface="+mj-lt"/>
          <a:ea typeface="+mj-ea"/>
          <a:cs typeface="+mj-cs"/>
        </a:defRPr>
      </a:lvl1pPr>
      <a:lvl2pPr algn="l" rtl="0" eaLnBrk="1" fontAlgn="base" hangingPunct="1">
        <a:spcBef>
          <a:spcPct val="0"/>
        </a:spcBef>
        <a:spcAft>
          <a:spcPct val="0"/>
        </a:spcAft>
        <a:defRPr sz="2800" b="1">
          <a:solidFill>
            <a:srgbClr val="882233"/>
          </a:solidFill>
          <a:latin typeface="Arial" panose="020B0604020202020204" pitchFamily="34" charset="0"/>
        </a:defRPr>
      </a:lvl2pPr>
      <a:lvl3pPr algn="l" rtl="0" eaLnBrk="1" fontAlgn="base" hangingPunct="1">
        <a:spcBef>
          <a:spcPct val="0"/>
        </a:spcBef>
        <a:spcAft>
          <a:spcPct val="0"/>
        </a:spcAft>
        <a:defRPr sz="2800" b="1">
          <a:solidFill>
            <a:srgbClr val="882233"/>
          </a:solidFill>
          <a:latin typeface="Arial" panose="020B0604020202020204" pitchFamily="34" charset="0"/>
        </a:defRPr>
      </a:lvl3pPr>
      <a:lvl4pPr algn="l" rtl="0" eaLnBrk="1" fontAlgn="base" hangingPunct="1">
        <a:spcBef>
          <a:spcPct val="0"/>
        </a:spcBef>
        <a:spcAft>
          <a:spcPct val="0"/>
        </a:spcAft>
        <a:defRPr sz="2800" b="1">
          <a:solidFill>
            <a:srgbClr val="882233"/>
          </a:solidFill>
          <a:latin typeface="Arial" panose="020B0604020202020204" pitchFamily="34" charset="0"/>
        </a:defRPr>
      </a:lvl4pPr>
      <a:lvl5pPr algn="l" rtl="0" eaLnBrk="1" fontAlgn="base" hangingPunct="1">
        <a:spcBef>
          <a:spcPct val="0"/>
        </a:spcBef>
        <a:spcAft>
          <a:spcPct val="0"/>
        </a:spcAft>
        <a:defRPr sz="2800" b="1">
          <a:solidFill>
            <a:srgbClr val="882233"/>
          </a:solidFill>
          <a:latin typeface="Arial" panose="020B0604020202020204" pitchFamily="34" charset="0"/>
        </a:defRPr>
      </a:lvl5pPr>
      <a:lvl6pPr marL="457200" algn="l" rtl="0" eaLnBrk="1" fontAlgn="base" hangingPunct="1">
        <a:spcBef>
          <a:spcPct val="0"/>
        </a:spcBef>
        <a:spcAft>
          <a:spcPct val="0"/>
        </a:spcAft>
        <a:defRPr sz="2800" b="1">
          <a:solidFill>
            <a:srgbClr val="882233"/>
          </a:solidFill>
          <a:latin typeface="Arial" panose="020B0604020202020204" pitchFamily="34" charset="0"/>
        </a:defRPr>
      </a:lvl6pPr>
      <a:lvl7pPr marL="914400" algn="l" rtl="0" eaLnBrk="1" fontAlgn="base" hangingPunct="1">
        <a:spcBef>
          <a:spcPct val="0"/>
        </a:spcBef>
        <a:spcAft>
          <a:spcPct val="0"/>
        </a:spcAft>
        <a:defRPr sz="2800" b="1">
          <a:solidFill>
            <a:srgbClr val="882233"/>
          </a:solidFill>
          <a:latin typeface="Arial" panose="020B0604020202020204" pitchFamily="34" charset="0"/>
        </a:defRPr>
      </a:lvl7pPr>
      <a:lvl8pPr marL="1371600" algn="l" rtl="0" eaLnBrk="1" fontAlgn="base" hangingPunct="1">
        <a:spcBef>
          <a:spcPct val="0"/>
        </a:spcBef>
        <a:spcAft>
          <a:spcPct val="0"/>
        </a:spcAft>
        <a:defRPr sz="2800" b="1">
          <a:solidFill>
            <a:srgbClr val="882233"/>
          </a:solidFill>
          <a:latin typeface="Arial" panose="020B0604020202020204" pitchFamily="34" charset="0"/>
        </a:defRPr>
      </a:lvl8pPr>
      <a:lvl9pPr marL="1828800" algn="l" rtl="0" eaLnBrk="1" fontAlgn="base" hangingPunct="1">
        <a:spcBef>
          <a:spcPct val="0"/>
        </a:spcBef>
        <a:spcAft>
          <a:spcPct val="0"/>
        </a:spcAft>
        <a:defRPr sz="2800" b="1">
          <a:solidFill>
            <a:srgbClr val="882233"/>
          </a:solidFill>
          <a:latin typeface="Arial" panose="020B0604020202020204" pitchFamily="34" charset="0"/>
        </a:defRPr>
      </a:lvl9pPr>
    </p:titleStyle>
    <p:bodyStyle>
      <a:lvl1pPr marL="374650" indent="-374650" algn="l" rtl="0" eaLnBrk="1" fontAlgn="base" hangingPunct="1">
        <a:lnSpc>
          <a:spcPct val="115000"/>
        </a:lnSpc>
        <a:spcBef>
          <a:spcPct val="20000"/>
        </a:spcBef>
        <a:spcAft>
          <a:spcPct val="0"/>
        </a:spcAft>
        <a:buSzPct val="120000"/>
        <a:buBlip>
          <a:blip r:embed="rId14"/>
        </a:buBlip>
        <a:defRPr kern="1200">
          <a:solidFill>
            <a:schemeClr val="tx1"/>
          </a:solidFill>
          <a:latin typeface="+mn-lt"/>
          <a:ea typeface="+mn-ea"/>
          <a:cs typeface="+mn-cs"/>
        </a:defRPr>
      </a:lvl1pPr>
      <a:lvl2pPr marL="850900" indent="-285750" algn="l" rtl="0" eaLnBrk="1" fontAlgn="base" hangingPunct="1">
        <a:lnSpc>
          <a:spcPct val="115000"/>
        </a:lnSpc>
        <a:spcBef>
          <a:spcPct val="20000"/>
        </a:spcBef>
        <a:spcAft>
          <a:spcPct val="0"/>
        </a:spcAft>
        <a:buClr>
          <a:srgbClr val="882233"/>
        </a:buClr>
        <a:buSzPct val="65000"/>
        <a:buFont typeface="Wingdings" panose="05000000000000000000" pitchFamily="2" charset="2"/>
        <a:buChar char="u"/>
        <a:defRPr sz="1600" kern="1200">
          <a:solidFill>
            <a:schemeClr val="tx1"/>
          </a:solidFill>
          <a:latin typeface="+mn-lt"/>
          <a:ea typeface="+mn-ea"/>
          <a:cs typeface="+mn-cs"/>
        </a:defRPr>
      </a:lvl2pPr>
      <a:lvl3pPr marL="1327150" indent="-285750" algn="l" rtl="0" eaLnBrk="1" fontAlgn="base" hangingPunct="1">
        <a:lnSpc>
          <a:spcPct val="115000"/>
        </a:lnSpc>
        <a:spcBef>
          <a:spcPct val="20000"/>
        </a:spcBef>
        <a:spcAft>
          <a:spcPct val="0"/>
        </a:spcAft>
        <a:buClr>
          <a:srgbClr val="CCBB88"/>
        </a:buClr>
        <a:buSzPct val="65000"/>
        <a:buFont typeface="Wingdings" panose="05000000000000000000" pitchFamily="2" charset="2"/>
        <a:buChar char="u"/>
        <a:defRPr sz="1400" kern="1200">
          <a:solidFill>
            <a:schemeClr val="tx1"/>
          </a:solidFill>
          <a:latin typeface="+mn-lt"/>
          <a:ea typeface="+mn-ea"/>
          <a:cs typeface="+mn-cs"/>
        </a:defRPr>
      </a:lvl3pPr>
      <a:lvl4pPr marL="1717675" indent="-200025" algn="l" rtl="0" eaLnBrk="1" fontAlgn="base" hangingPunct="1">
        <a:lnSpc>
          <a:spcPct val="115000"/>
        </a:lnSpc>
        <a:spcBef>
          <a:spcPct val="20000"/>
        </a:spcBef>
        <a:spcAft>
          <a:spcPct val="0"/>
        </a:spcAft>
        <a:buClr>
          <a:srgbClr val="CC1133"/>
        </a:buClr>
        <a:buSzPct val="65000"/>
        <a:buFont typeface="Wingdings" panose="05000000000000000000" pitchFamily="2" charset="2"/>
        <a:buChar char="u"/>
        <a:defRPr sz="1200" kern="1200">
          <a:solidFill>
            <a:schemeClr val="tx1"/>
          </a:solidFill>
          <a:latin typeface="+mn-lt"/>
          <a:ea typeface="+mn-ea"/>
          <a:cs typeface="+mn-cs"/>
        </a:defRPr>
      </a:lvl4pPr>
      <a:lvl5pPr marL="2136775" indent="-228600" algn="l" rtl="0" eaLnBrk="1" fontAlgn="base" hangingPunct="1">
        <a:spcBef>
          <a:spcPct val="20000"/>
        </a:spcBef>
        <a:spcAft>
          <a:spcPct val="0"/>
        </a:spcAft>
        <a:buChar char="»"/>
        <a:defRPr sz="20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2" name="Text Box 10"/>
          <p:cNvSpPr txBox="1">
            <a:spLocks noChangeArrowheads="1"/>
          </p:cNvSpPr>
          <p:nvPr/>
        </p:nvSpPr>
        <p:spPr bwMode="auto">
          <a:xfrm>
            <a:off x="533400" y="2286000"/>
            <a:ext cx="5715000" cy="1508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800" dirty="0" smtClean="0">
                <a:solidFill>
                  <a:srgbClr val="86212E"/>
                </a:solidFill>
                <a:latin typeface="Arial Black" panose="020B0A04020102020204" pitchFamily="34" charset="0"/>
              </a:rPr>
              <a:t>Council opinion about the LAPP</a:t>
            </a:r>
            <a:endParaRPr lang="en-US" altLang="en-US" sz="2800" dirty="0">
              <a:solidFill>
                <a:srgbClr val="86212E"/>
              </a:solidFill>
              <a:latin typeface="Arial Black" panose="020B0A04020102020204" pitchFamily="34" charset="0"/>
            </a:endParaRPr>
          </a:p>
          <a:p>
            <a:pPr eaLnBrk="0" hangingPunct="0"/>
            <a:endParaRPr lang="en-US" altLang="en-US" sz="2000" dirty="0">
              <a:solidFill>
                <a:srgbClr val="882233"/>
              </a:solidFill>
              <a:latin typeface="Arial" panose="020B0604020202020204" pitchFamily="34" charset="0"/>
            </a:endParaRPr>
          </a:p>
          <a:p>
            <a:pPr eaLnBrk="0" hangingPunct="0"/>
            <a:r>
              <a:rPr lang="en-US" altLang="en-US" sz="1600" dirty="0" smtClean="0">
                <a:solidFill>
                  <a:srgbClr val="882233"/>
                </a:solidFill>
                <a:latin typeface="Arial" panose="020B0604020202020204" pitchFamily="34" charset="0"/>
              </a:rPr>
              <a:t>March 2016</a:t>
            </a:r>
            <a:endParaRPr lang="en-US" altLang="en-US" sz="1600" dirty="0">
              <a:solidFill>
                <a:srgbClr val="882233"/>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body" idx="1"/>
          </p:nvPr>
        </p:nvSpPr>
        <p:spPr>
          <a:xfrm>
            <a:off x="685800" y="1176338"/>
            <a:ext cx="7772400" cy="4495800"/>
          </a:xfrm>
          <a:noFill/>
          <a:ln/>
        </p:spPr>
        <p:txBody>
          <a:bodyPr/>
          <a:lstStyle/>
          <a:p>
            <a:pPr marL="374650" lvl="1" indent="-374650">
              <a:buClrTx/>
              <a:buSzPct val="120000"/>
              <a:buFont typeface="Arial" panose="020B0604020202020204" pitchFamily="34" charset="0"/>
              <a:buChar char="•"/>
            </a:pPr>
            <a:r>
              <a:rPr lang="en-US" altLang="en-US" b="1" dirty="0"/>
              <a:t>Decision makers </a:t>
            </a:r>
            <a:r>
              <a:rPr lang="en-US" altLang="en-US" dirty="0"/>
              <a:t>in relation to purchasing infrastructure insurance include: Chief Financial Officers, Asset Managers, Corporate/Business services Managers, Property and Insurance </a:t>
            </a:r>
            <a:r>
              <a:rPr lang="en-US" altLang="en-US" dirty="0" smtClean="0"/>
              <a:t>Officers</a:t>
            </a:r>
          </a:p>
          <a:p>
            <a:pPr marL="374650" lvl="1" indent="-374650">
              <a:buClrTx/>
              <a:buSzPct val="120000"/>
              <a:buFont typeface="Arial" panose="020B0604020202020204" pitchFamily="34" charset="0"/>
              <a:buChar char="•"/>
            </a:pPr>
            <a:r>
              <a:rPr lang="en-US" altLang="en-US" dirty="0" smtClean="0"/>
              <a:t>Although some</a:t>
            </a:r>
            <a:r>
              <a:rPr lang="en-US" altLang="en-US" dirty="0"/>
              <a:t> </a:t>
            </a:r>
            <a:r>
              <a:rPr lang="en-US" altLang="en-US" dirty="0" smtClean="0"/>
              <a:t>involve </a:t>
            </a:r>
            <a:r>
              <a:rPr lang="en-US" altLang="en-US" dirty="0" err="1" smtClean="0"/>
              <a:t>Councillors</a:t>
            </a:r>
            <a:r>
              <a:rPr lang="en-US" altLang="en-US" dirty="0" smtClean="0"/>
              <a:t> </a:t>
            </a:r>
            <a:r>
              <a:rPr lang="en-US" altLang="en-US" dirty="0"/>
              <a:t>and/or </a:t>
            </a:r>
            <a:r>
              <a:rPr lang="en-US" altLang="en-US" dirty="0" smtClean="0"/>
              <a:t>Mayors in final decisions, they are </a:t>
            </a:r>
            <a:r>
              <a:rPr lang="en-US" altLang="en-US" b="1" dirty="0" smtClean="0"/>
              <a:t>not </a:t>
            </a:r>
            <a:r>
              <a:rPr lang="en-US" altLang="en-US" dirty="0" smtClean="0"/>
              <a:t>seen as the primary target audience</a:t>
            </a:r>
            <a:endParaRPr lang="en-US" altLang="en-US" dirty="0"/>
          </a:p>
          <a:p>
            <a:pPr marL="374650" lvl="1" indent="-374650">
              <a:buClrTx/>
              <a:buSzPct val="120000"/>
              <a:buFont typeface="Arial" panose="020B0604020202020204" pitchFamily="34" charset="0"/>
              <a:buChar char="•"/>
            </a:pPr>
            <a:r>
              <a:rPr lang="en-US" altLang="en-US" dirty="0" smtClean="0"/>
              <a:t>A number of councils </a:t>
            </a:r>
            <a:r>
              <a:rPr lang="en-US" altLang="en-US" dirty="0"/>
              <a:t>also seek </a:t>
            </a:r>
            <a:r>
              <a:rPr lang="en-US" altLang="en-US" b="1" dirty="0"/>
              <a:t>independent advice </a:t>
            </a:r>
            <a:r>
              <a:rPr lang="en-US" altLang="en-US" dirty="0"/>
              <a:t>from </a:t>
            </a:r>
            <a:r>
              <a:rPr lang="en-US" altLang="en-US" b="1" dirty="0"/>
              <a:t>insurance </a:t>
            </a:r>
            <a:r>
              <a:rPr lang="en-US" altLang="en-US" b="1" dirty="0" smtClean="0"/>
              <a:t>brokers</a:t>
            </a:r>
            <a:endParaRPr lang="en-US" altLang="en-US" dirty="0"/>
          </a:p>
          <a:p>
            <a:pPr marL="374650" lvl="1" indent="-374650">
              <a:buClrTx/>
              <a:buSzPct val="120000"/>
              <a:buFont typeface="Arial" panose="020B0604020202020204" pitchFamily="34" charset="0"/>
              <a:buChar char="•"/>
            </a:pPr>
            <a:endParaRPr lang="en-US" altLang="en-US" dirty="0"/>
          </a:p>
        </p:txBody>
      </p:sp>
      <p:sp>
        <p:nvSpPr>
          <p:cNvPr id="45059" name="Rectangle 3"/>
          <p:cNvSpPr>
            <a:spLocks noGrp="1" noChangeArrowheads="1"/>
          </p:cNvSpPr>
          <p:nvPr>
            <p:ph type="title"/>
          </p:nvPr>
        </p:nvSpPr>
        <p:spPr/>
        <p:txBody>
          <a:bodyPr/>
          <a:lstStyle/>
          <a:p>
            <a:r>
              <a:rPr lang="en-US" altLang="en-US" dirty="0" smtClean="0"/>
              <a:t>Target audience</a:t>
            </a:r>
            <a:endParaRPr lang="en-NZ"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Insurance decision making factors</a:t>
            </a:r>
            <a:endParaRPr lang="en-NZ" dirty="0"/>
          </a:p>
        </p:txBody>
      </p:sp>
      <p:grpSp>
        <p:nvGrpSpPr>
          <p:cNvPr id="4" name="Group 3"/>
          <p:cNvGrpSpPr/>
          <p:nvPr/>
        </p:nvGrpSpPr>
        <p:grpSpPr>
          <a:xfrm>
            <a:off x="179512" y="1143000"/>
            <a:ext cx="3402997" cy="1912613"/>
            <a:chOff x="467544" y="484163"/>
            <a:chExt cx="3229192" cy="2944396"/>
          </a:xfrm>
        </p:grpSpPr>
        <p:sp>
          <p:nvSpPr>
            <p:cNvPr id="5" name="Rounded Rectangle 4"/>
            <p:cNvSpPr/>
            <p:nvPr/>
          </p:nvSpPr>
          <p:spPr>
            <a:xfrm>
              <a:off x="467544" y="484163"/>
              <a:ext cx="2578419" cy="1108536"/>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NZ" sz="2000" dirty="0" smtClean="0"/>
            </a:p>
            <a:p>
              <a:r>
                <a:rPr lang="en-NZ" sz="2000" dirty="0" smtClean="0"/>
                <a:t>Key product related factors</a:t>
              </a:r>
            </a:p>
            <a:p>
              <a:pPr algn="ctr"/>
              <a:endParaRPr lang="en-NZ" sz="2000" dirty="0"/>
            </a:p>
          </p:txBody>
        </p:sp>
        <p:sp>
          <p:nvSpPr>
            <p:cNvPr id="6" name="Rounded Rectangle 5"/>
            <p:cNvSpPr/>
            <p:nvPr/>
          </p:nvSpPr>
          <p:spPr>
            <a:xfrm>
              <a:off x="1339578" y="1299441"/>
              <a:ext cx="2357158" cy="1618248"/>
            </a:xfrm>
            <a:prstGeom prst="round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7" name="TextBox 6"/>
            <p:cNvSpPr txBox="1"/>
            <p:nvPr/>
          </p:nvSpPr>
          <p:spPr>
            <a:xfrm>
              <a:off x="1417520" y="1393536"/>
              <a:ext cx="2227132" cy="2035023"/>
            </a:xfrm>
            <a:prstGeom prst="rect">
              <a:avLst/>
            </a:prstGeom>
            <a:noFill/>
          </p:spPr>
          <p:txBody>
            <a:bodyPr wrap="square" rtlCol="0">
              <a:spAutoFit/>
            </a:bodyPr>
            <a:lstStyle/>
            <a:p>
              <a:pPr marL="285750" indent="-285750">
                <a:buFont typeface="Arial" panose="020B0604020202020204" pitchFamily="34" charset="0"/>
                <a:buChar char="•"/>
              </a:pPr>
              <a:r>
                <a:rPr lang="en-NZ" sz="1400" dirty="0" smtClean="0">
                  <a:solidFill>
                    <a:srgbClr val="92D050"/>
                  </a:solidFill>
                  <a:latin typeface="+mn-lt"/>
                </a:rPr>
                <a:t>Financial surety of cover</a:t>
              </a:r>
            </a:p>
            <a:p>
              <a:pPr marL="285750" indent="-285750">
                <a:buFont typeface="Arial" panose="020B0604020202020204" pitchFamily="34" charset="0"/>
                <a:buChar char="•"/>
              </a:pPr>
              <a:r>
                <a:rPr lang="en-NZ" sz="1400" dirty="0" smtClean="0">
                  <a:solidFill>
                    <a:srgbClr val="92D050"/>
                  </a:solidFill>
                  <a:latin typeface="+mn-lt"/>
                </a:rPr>
                <a:t>Degree of risk exposure</a:t>
              </a:r>
            </a:p>
            <a:p>
              <a:pPr marL="285750" indent="-285750">
                <a:buFont typeface="Arial" panose="020B0604020202020204" pitchFamily="34" charset="0"/>
                <a:buChar char="•"/>
              </a:pPr>
              <a:endParaRPr lang="en-NZ" sz="600" dirty="0" smtClean="0">
                <a:solidFill>
                  <a:srgbClr val="92D050"/>
                </a:solidFill>
                <a:latin typeface="+mn-lt"/>
              </a:endParaRPr>
            </a:p>
          </p:txBody>
        </p:sp>
      </p:grpSp>
      <p:grpSp>
        <p:nvGrpSpPr>
          <p:cNvPr id="8" name="Group 7"/>
          <p:cNvGrpSpPr/>
          <p:nvPr/>
        </p:nvGrpSpPr>
        <p:grpSpPr>
          <a:xfrm>
            <a:off x="3104423" y="2564904"/>
            <a:ext cx="3866388" cy="1915206"/>
            <a:chOff x="3190464" y="697644"/>
            <a:chExt cx="3866388" cy="3787767"/>
          </a:xfrm>
        </p:grpSpPr>
        <p:sp>
          <p:nvSpPr>
            <p:cNvPr id="9" name="Rounded Rectangle 8"/>
            <p:cNvSpPr/>
            <p:nvPr/>
          </p:nvSpPr>
          <p:spPr>
            <a:xfrm>
              <a:off x="3190464" y="697644"/>
              <a:ext cx="2045993" cy="1374903"/>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NZ" sz="2000" dirty="0" smtClean="0"/>
            </a:p>
            <a:p>
              <a:r>
                <a:rPr lang="en-NZ" sz="2000" dirty="0" smtClean="0"/>
                <a:t>Secondary factors</a:t>
              </a:r>
            </a:p>
            <a:p>
              <a:pPr algn="ctr"/>
              <a:endParaRPr lang="en-NZ" sz="2000" dirty="0"/>
            </a:p>
          </p:txBody>
        </p:sp>
        <p:sp>
          <p:nvSpPr>
            <p:cNvPr id="10" name="Rounded Rectangle 9"/>
            <p:cNvSpPr/>
            <p:nvPr/>
          </p:nvSpPr>
          <p:spPr>
            <a:xfrm>
              <a:off x="4152507" y="1768432"/>
              <a:ext cx="2904345" cy="2716979"/>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11" name="TextBox 10"/>
            <p:cNvSpPr txBox="1"/>
            <p:nvPr/>
          </p:nvSpPr>
          <p:spPr>
            <a:xfrm>
              <a:off x="4320714" y="1973784"/>
              <a:ext cx="2525725" cy="1169550"/>
            </a:xfrm>
            <a:prstGeom prst="rect">
              <a:avLst/>
            </a:prstGeom>
            <a:noFill/>
          </p:spPr>
          <p:txBody>
            <a:bodyPr wrap="square" rtlCol="0">
              <a:spAutoFit/>
            </a:bodyPr>
            <a:lstStyle/>
            <a:p>
              <a:pPr marL="285750" indent="-285750">
                <a:buFont typeface="Arial" panose="020B0604020202020204" pitchFamily="34" charset="0"/>
                <a:buChar char="•"/>
              </a:pPr>
              <a:r>
                <a:rPr lang="en-NZ" sz="1400" dirty="0" smtClean="0">
                  <a:solidFill>
                    <a:srgbClr val="00B050"/>
                  </a:solidFill>
                  <a:latin typeface="+mn-lt"/>
                </a:rPr>
                <a:t>Contract transparency</a:t>
              </a:r>
            </a:p>
            <a:p>
              <a:pPr marL="285750" indent="-285750">
                <a:buFont typeface="Arial" panose="020B0604020202020204" pitchFamily="34" charset="0"/>
                <a:buChar char="•"/>
              </a:pPr>
              <a:r>
                <a:rPr lang="en-NZ" sz="1400" dirty="0" smtClean="0">
                  <a:solidFill>
                    <a:srgbClr val="00B050"/>
                  </a:solidFill>
                  <a:latin typeface="+mn-lt"/>
                </a:rPr>
                <a:t>Pricing/deductible amounts</a:t>
              </a:r>
            </a:p>
            <a:p>
              <a:pPr marL="285750" indent="-285750">
                <a:buFont typeface="Arial" panose="020B0604020202020204" pitchFamily="34" charset="0"/>
                <a:buChar char="•"/>
              </a:pPr>
              <a:r>
                <a:rPr lang="en-NZ" sz="1400" dirty="0" smtClean="0">
                  <a:solidFill>
                    <a:srgbClr val="00B050"/>
                  </a:solidFill>
                  <a:latin typeface="+mn-lt"/>
                </a:rPr>
                <a:t>Cost of premium/contribution</a:t>
              </a:r>
              <a:endParaRPr lang="en-NZ" sz="1400" dirty="0">
                <a:solidFill>
                  <a:srgbClr val="00B050"/>
                </a:solidFill>
                <a:latin typeface="+mn-lt"/>
              </a:endParaRPr>
            </a:p>
          </p:txBody>
        </p:sp>
      </p:grpSp>
      <p:grpSp>
        <p:nvGrpSpPr>
          <p:cNvPr id="12" name="Group 11"/>
          <p:cNvGrpSpPr/>
          <p:nvPr/>
        </p:nvGrpSpPr>
        <p:grpSpPr>
          <a:xfrm>
            <a:off x="5652120" y="4376065"/>
            <a:ext cx="3381726" cy="1211908"/>
            <a:chOff x="5383632" y="1447606"/>
            <a:chExt cx="3381726" cy="1211908"/>
          </a:xfrm>
        </p:grpSpPr>
        <p:sp>
          <p:nvSpPr>
            <p:cNvPr id="13" name="Rounded Rectangle 12"/>
            <p:cNvSpPr/>
            <p:nvPr/>
          </p:nvSpPr>
          <p:spPr>
            <a:xfrm>
              <a:off x="5383632" y="1447606"/>
              <a:ext cx="2216556" cy="848234"/>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NZ" sz="2000" dirty="0" smtClean="0"/>
            </a:p>
            <a:p>
              <a:r>
                <a:rPr lang="en-NZ" sz="2000" dirty="0" smtClean="0"/>
                <a:t>Provider related factors</a:t>
              </a:r>
            </a:p>
            <a:p>
              <a:pPr algn="ctr"/>
              <a:endParaRPr lang="en-NZ" sz="2000" dirty="0"/>
            </a:p>
          </p:txBody>
        </p:sp>
        <p:sp>
          <p:nvSpPr>
            <p:cNvPr id="14" name="Rounded Rectangle 13"/>
            <p:cNvSpPr/>
            <p:nvPr/>
          </p:nvSpPr>
          <p:spPr>
            <a:xfrm>
              <a:off x="6384656" y="1980729"/>
              <a:ext cx="2356487" cy="678785"/>
            </a:xfrm>
            <a:prstGeom prst="round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15" name="TextBox 14"/>
            <p:cNvSpPr txBox="1"/>
            <p:nvPr/>
          </p:nvSpPr>
          <p:spPr>
            <a:xfrm>
              <a:off x="6470989" y="2043961"/>
              <a:ext cx="2294369" cy="615553"/>
            </a:xfrm>
            <a:prstGeom prst="rect">
              <a:avLst/>
            </a:prstGeom>
            <a:noFill/>
          </p:spPr>
          <p:txBody>
            <a:bodyPr wrap="square" rtlCol="0">
              <a:spAutoFit/>
            </a:bodyPr>
            <a:lstStyle/>
            <a:p>
              <a:pPr marL="285750" indent="-285750">
                <a:buFont typeface="Arial" panose="020B0604020202020204" pitchFamily="34" charset="0"/>
                <a:buChar char="•"/>
              </a:pPr>
              <a:r>
                <a:rPr lang="en-NZ" sz="1400" dirty="0" smtClean="0">
                  <a:solidFill>
                    <a:srgbClr val="0070C0"/>
                  </a:solidFill>
                  <a:latin typeface="+mn-lt"/>
                </a:rPr>
                <a:t>Independent advice</a:t>
              </a:r>
            </a:p>
            <a:p>
              <a:pPr marL="285750" indent="-285750">
                <a:buFont typeface="Arial" panose="020B0604020202020204" pitchFamily="34" charset="0"/>
                <a:buChar char="•"/>
              </a:pPr>
              <a:r>
                <a:rPr lang="en-NZ" sz="1400" dirty="0" smtClean="0">
                  <a:solidFill>
                    <a:srgbClr val="0070C0"/>
                  </a:solidFill>
                  <a:latin typeface="+mn-lt"/>
                </a:rPr>
                <a:t>Customer orientation</a:t>
              </a:r>
            </a:p>
            <a:p>
              <a:pPr marL="285750" indent="-285750">
                <a:buFont typeface="Arial" panose="020B0604020202020204" pitchFamily="34" charset="0"/>
                <a:buChar char="•"/>
              </a:pPr>
              <a:endParaRPr lang="en-NZ" sz="600" dirty="0" smtClean="0">
                <a:solidFill>
                  <a:srgbClr val="0070C0"/>
                </a:solidFill>
                <a:latin typeface="+mn-lt"/>
              </a:endParaRPr>
            </a:p>
          </p:txBody>
        </p:sp>
      </p:grpSp>
    </p:spTree>
    <p:extLst>
      <p:ext uri="{BB962C8B-B14F-4D97-AF65-F5344CB8AC3E}">
        <p14:creationId xmlns:p14="http://schemas.microsoft.com/office/powerpoint/2010/main" val="35109534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title"/>
          </p:nvPr>
        </p:nvSpPr>
        <p:spPr/>
        <p:txBody>
          <a:bodyPr/>
          <a:lstStyle/>
          <a:p>
            <a:r>
              <a:rPr lang="en-US" altLang="en-US" dirty="0" smtClean="0"/>
              <a:t>Product related factors</a:t>
            </a:r>
            <a:endParaRPr lang="en-NZ" altLang="en-US" dirty="0"/>
          </a:p>
        </p:txBody>
      </p:sp>
      <p:pic>
        <p:nvPicPr>
          <p:cNvPr id="2" name="Picture 1"/>
          <p:cNvPicPr>
            <a:picLocks noChangeAspect="1"/>
          </p:cNvPicPr>
          <p:nvPr/>
        </p:nvPicPr>
        <p:blipFill>
          <a:blip r:embed="rId2"/>
          <a:stretch>
            <a:fillRect/>
          </a:stretch>
        </p:blipFill>
        <p:spPr>
          <a:xfrm>
            <a:off x="489550" y="739081"/>
            <a:ext cx="8186906" cy="5354215"/>
          </a:xfrm>
          <a:prstGeom prst="rect">
            <a:avLst/>
          </a:prstGeom>
        </p:spPr>
      </p:pic>
    </p:spTree>
    <p:extLst>
      <p:ext uri="{BB962C8B-B14F-4D97-AF65-F5344CB8AC3E}">
        <p14:creationId xmlns:p14="http://schemas.microsoft.com/office/powerpoint/2010/main" val="40301287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title"/>
          </p:nvPr>
        </p:nvSpPr>
        <p:spPr/>
        <p:txBody>
          <a:bodyPr/>
          <a:lstStyle/>
          <a:p>
            <a:r>
              <a:rPr lang="en-US" altLang="en-US" dirty="0" smtClean="0"/>
              <a:t>Provider related factors</a:t>
            </a:r>
            <a:endParaRPr lang="en-NZ" altLang="en-US" dirty="0"/>
          </a:p>
        </p:txBody>
      </p:sp>
      <p:pic>
        <p:nvPicPr>
          <p:cNvPr id="2" name="Picture 1"/>
          <p:cNvPicPr>
            <a:picLocks noChangeAspect="1"/>
          </p:cNvPicPr>
          <p:nvPr/>
        </p:nvPicPr>
        <p:blipFill>
          <a:blip r:embed="rId2"/>
          <a:stretch>
            <a:fillRect/>
          </a:stretch>
        </p:blipFill>
        <p:spPr>
          <a:xfrm>
            <a:off x="489550" y="739081"/>
            <a:ext cx="8186906" cy="5354215"/>
          </a:xfrm>
          <a:prstGeom prst="rect">
            <a:avLst/>
          </a:prstGeom>
        </p:spPr>
      </p:pic>
    </p:spTree>
    <p:extLst>
      <p:ext uri="{BB962C8B-B14F-4D97-AF65-F5344CB8AC3E}">
        <p14:creationId xmlns:p14="http://schemas.microsoft.com/office/powerpoint/2010/main" val="31602825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40958"/>
            <a:ext cx="7772400" cy="838200"/>
          </a:xfrm>
        </p:spPr>
        <p:txBody>
          <a:bodyPr/>
          <a:lstStyle/>
          <a:p>
            <a:r>
              <a:rPr lang="en-NZ" dirty="0" smtClean="0"/>
              <a:t>Retention of current members</a:t>
            </a:r>
            <a:endParaRPr lang="en-NZ" dirty="0"/>
          </a:p>
        </p:txBody>
      </p:sp>
      <p:grpSp>
        <p:nvGrpSpPr>
          <p:cNvPr id="4" name="Group 3"/>
          <p:cNvGrpSpPr/>
          <p:nvPr/>
        </p:nvGrpSpPr>
        <p:grpSpPr>
          <a:xfrm>
            <a:off x="179512" y="961058"/>
            <a:ext cx="3402997" cy="1912613"/>
            <a:chOff x="467544" y="484163"/>
            <a:chExt cx="3229192" cy="2944396"/>
          </a:xfrm>
        </p:grpSpPr>
        <p:sp>
          <p:nvSpPr>
            <p:cNvPr id="5" name="Rounded Rectangle 4"/>
            <p:cNvSpPr/>
            <p:nvPr/>
          </p:nvSpPr>
          <p:spPr>
            <a:xfrm>
              <a:off x="467544" y="484163"/>
              <a:ext cx="2578419" cy="1108536"/>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NZ" sz="2000" dirty="0" smtClean="0"/>
            </a:p>
            <a:p>
              <a:r>
                <a:rPr lang="en-NZ" sz="2000" dirty="0" smtClean="0"/>
                <a:t>Key product related factors</a:t>
              </a:r>
            </a:p>
            <a:p>
              <a:pPr algn="ctr"/>
              <a:endParaRPr lang="en-NZ" sz="2000" dirty="0"/>
            </a:p>
          </p:txBody>
        </p:sp>
        <p:sp>
          <p:nvSpPr>
            <p:cNvPr id="6" name="Rounded Rectangle 5"/>
            <p:cNvSpPr/>
            <p:nvPr/>
          </p:nvSpPr>
          <p:spPr>
            <a:xfrm>
              <a:off x="1339578" y="1299441"/>
              <a:ext cx="2357158" cy="1618248"/>
            </a:xfrm>
            <a:prstGeom prst="round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7" name="TextBox 6"/>
            <p:cNvSpPr txBox="1"/>
            <p:nvPr/>
          </p:nvSpPr>
          <p:spPr>
            <a:xfrm>
              <a:off x="1417520" y="1393536"/>
              <a:ext cx="2227132" cy="2035023"/>
            </a:xfrm>
            <a:prstGeom prst="rect">
              <a:avLst/>
            </a:prstGeom>
            <a:noFill/>
          </p:spPr>
          <p:txBody>
            <a:bodyPr wrap="square" rtlCol="0">
              <a:spAutoFit/>
            </a:bodyPr>
            <a:lstStyle/>
            <a:p>
              <a:pPr marL="285750" indent="-285750">
                <a:buFont typeface="Arial" panose="020B0604020202020204" pitchFamily="34" charset="0"/>
                <a:buChar char="•"/>
              </a:pPr>
              <a:r>
                <a:rPr lang="en-NZ" sz="1400" dirty="0" smtClean="0">
                  <a:solidFill>
                    <a:srgbClr val="92D050"/>
                  </a:solidFill>
                  <a:latin typeface="+mn-lt"/>
                </a:rPr>
                <a:t>Financial surety of cover</a:t>
              </a:r>
            </a:p>
            <a:p>
              <a:pPr marL="285750" indent="-285750">
                <a:buFont typeface="Arial" panose="020B0604020202020204" pitchFamily="34" charset="0"/>
                <a:buChar char="•"/>
              </a:pPr>
              <a:r>
                <a:rPr lang="en-NZ" sz="1400" dirty="0" smtClean="0">
                  <a:solidFill>
                    <a:srgbClr val="92D050"/>
                  </a:solidFill>
                  <a:latin typeface="+mn-lt"/>
                </a:rPr>
                <a:t>Degree of risk exposure</a:t>
              </a:r>
            </a:p>
            <a:p>
              <a:pPr marL="285750" indent="-285750">
                <a:buFont typeface="Arial" panose="020B0604020202020204" pitchFamily="34" charset="0"/>
                <a:buChar char="•"/>
              </a:pPr>
              <a:endParaRPr lang="en-NZ" sz="600" dirty="0" smtClean="0">
                <a:solidFill>
                  <a:srgbClr val="92D050"/>
                </a:solidFill>
                <a:latin typeface="+mn-lt"/>
              </a:endParaRPr>
            </a:p>
          </p:txBody>
        </p:sp>
      </p:grpSp>
      <p:grpSp>
        <p:nvGrpSpPr>
          <p:cNvPr id="8" name="Group 7"/>
          <p:cNvGrpSpPr/>
          <p:nvPr/>
        </p:nvGrpSpPr>
        <p:grpSpPr>
          <a:xfrm>
            <a:off x="3102191" y="2212718"/>
            <a:ext cx="2959530" cy="1694342"/>
            <a:chOff x="3190464" y="697644"/>
            <a:chExt cx="2959530" cy="3350957"/>
          </a:xfrm>
        </p:grpSpPr>
        <p:sp>
          <p:nvSpPr>
            <p:cNvPr id="9" name="Rounded Rectangle 8"/>
            <p:cNvSpPr/>
            <p:nvPr/>
          </p:nvSpPr>
          <p:spPr>
            <a:xfrm>
              <a:off x="3190464" y="697644"/>
              <a:ext cx="2045993" cy="1374903"/>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NZ" sz="2000" dirty="0" smtClean="0"/>
            </a:p>
            <a:p>
              <a:r>
                <a:rPr lang="en-NZ" sz="2000" dirty="0" smtClean="0"/>
                <a:t>Secondary factors</a:t>
              </a:r>
            </a:p>
            <a:p>
              <a:pPr algn="ctr"/>
              <a:endParaRPr lang="en-NZ" sz="2000" dirty="0"/>
            </a:p>
          </p:txBody>
        </p:sp>
        <p:sp>
          <p:nvSpPr>
            <p:cNvPr id="10" name="Rounded Rectangle 9"/>
            <p:cNvSpPr/>
            <p:nvPr/>
          </p:nvSpPr>
          <p:spPr>
            <a:xfrm>
              <a:off x="3506265" y="2004833"/>
              <a:ext cx="2643729" cy="1818289"/>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11" name="TextBox 10"/>
            <p:cNvSpPr txBox="1"/>
            <p:nvPr/>
          </p:nvSpPr>
          <p:spPr>
            <a:xfrm>
              <a:off x="3527883" y="2161632"/>
              <a:ext cx="2525725" cy="1886969"/>
            </a:xfrm>
            <a:prstGeom prst="rect">
              <a:avLst/>
            </a:prstGeom>
            <a:noFill/>
          </p:spPr>
          <p:txBody>
            <a:bodyPr wrap="square" rtlCol="0">
              <a:spAutoFit/>
            </a:bodyPr>
            <a:lstStyle/>
            <a:p>
              <a:pPr marL="285750" indent="-285750">
                <a:buFont typeface="Arial" panose="020B0604020202020204" pitchFamily="34" charset="0"/>
                <a:buChar char="•"/>
              </a:pPr>
              <a:r>
                <a:rPr lang="en-NZ" sz="1400" dirty="0" smtClean="0">
                  <a:solidFill>
                    <a:srgbClr val="00B050"/>
                  </a:solidFill>
                  <a:latin typeface="+mn-lt"/>
                </a:rPr>
                <a:t>Cost of contribution</a:t>
              </a:r>
            </a:p>
            <a:p>
              <a:pPr marL="285750" indent="-285750">
                <a:buFont typeface="Arial" panose="020B0604020202020204" pitchFamily="34" charset="0"/>
                <a:buChar char="•"/>
              </a:pPr>
              <a:r>
                <a:rPr lang="en-NZ" sz="1400" dirty="0" smtClean="0">
                  <a:solidFill>
                    <a:srgbClr val="00B050"/>
                  </a:solidFill>
                  <a:latin typeface="+mn-lt"/>
                </a:rPr>
                <a:t>Stability of pricing</a:t>
              </a:r>
            </a:p>
            <a:p>
              <a:pPr marL="285750" indent="-285750">
                <a:buFont typeface="Arial" panose="020B0604020202020204" pitchFamily="34" charset="0"/>
                <a:buChar char="•"/>
              </a:pPr>
              <a:r>
                <a:rPr lang="en-NZ" sz="1400" dirty="0" smtClean="0">
                  <a:solidFill>
                    <a:srgbClr val="00B050"/>
                  </a:solidFill>
                  <a:latin typeface="+mn-lt"/>
                </a:rPr>
                <a:t>Reinsurance underwriters</a:t>
              </a:r>
            </a:p>
            <a:p>
              <a:pPr marL="285750" indent="-285750">
                <a:buFont typeface="Arial" panose="020B0604020202020204" pitchFamily="34" charset="0"/>
                <a:buChar char="•"/>
              </a:pPr>
              <a:endParaRPr lang="en-NZ" sz="1400" dirty="0">
                <a:solidFill>
                  <a:srgbClr val="00B050"/>
                </a:solidFill>
                <a:latin typeface="+mn-lt"/>
              </a:endParaRPr>
            </a:p>
          </p:txBody>
        </p:sp>
      </p:grpSp>
      <p:grpSp>
        <p:nvGrpSpPr>
          <p:cNvPr id="12" name="Group 11"/>
          <p:cNvGrpSpPr/>
          <p:nvPr/>
        </p:nvGrpSpPr>
        <p:grpSpPr>
          <a:xfrm>
            <a:off x="5292080" y="3717032"/>
            <a:ext cx="3355125" cy="2282258"/>
            <a:chOff x="5311440" y="1454474"/>
            <a:chExt cx="3355125" cy="2282258"/>
          </a:xfrm>
        </p:grpSpPr>
        <p:sp>
          <p:nvSpPr>
            <p:cNvPr id="13" name="Rounded Rectangle 12"/>
            <p:cNvSpPr/>
            <p:nvPr/>
          </p:nvSpPr>
          <p:spPr>
            <a:xfrm>
              <a:off x="5311440" y="1454474"/>
              <a:ext cx="2216556" cy="848234"/>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NZ" sz="2000" dirty="0" smtClean="0"/>
            </a:p>
            <a:p>
              <a:r>
                <a:rPr lang="en-NZ" sz="2000" dirty="0" smtClean="0"/>
                <a:t>Provider related factors</a:t>
              </a:r>
            </a:p>
            <a:p>
              <a:pPr algn="ctr"/>
              <a:endParaRPr lang="en-NZ" sz="2000" dirty="0"/>
            </a:p>
          </p:txBody>
        </p:sp>
        <p:sp>
          <p:nvSpPr>
            <p:cNvPr id="14" name="Rounded Rectangle 13"/>
            <p:cNvSpPr/>
            <p:nvPr/>
          </p:nvSpPr>
          <p:spPr>
            <a:xfrm>
              <a:off x="6310078" y="1980729"/>
              <a:ext cx="2356487" cy="1756003"/>
            </a:xfrm>
            <a:prstGeom prst="round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15" name="TextBox 14"/>
            <p:cNvSpPr txBox="1"/>
            <p:nvPr/>
          </p:nvSpPr>
          <p:spPr>
            <a:xfrm>
              <a:off x="6372196" y="2043961"/>
              <a:ext cx="2294369" cy="1692771"/>
            </a:xfrm>
            <a:prstGeom prst="rect">
              <a:avLst/>
            </a:prstGeom>
            <a:noFill/>
          </p:spPr>
          <p:txBody>
            <a:bodyPr wrap="square" rtlCol="0">
              <a:spAutoFit/>
            </a:bodyPr>
            <a:lstStyle/>
            <a:p>
              <a:pPr marL="285750" indent="-285750">
                <a:buFont typeface="Arial" panose="020B0604020202020204" pitchFamily="34" charset="0"/>
                <a:buChar char="•"/>
              </a:pPr>
              <a:r>
                <a:rPr lang="en-NZ" sz="1400" dirty="0" smtClean="0">
                  <a:solidFill>
                    <a:srgbClr val="0070C0"/>
                  </a:solidFill>
                  <a:latin typeface="+mn-lt"/>
                </a:rPr>
                <a:t>Local government knowledge &amp; specialisation</a:t>
              </a:r>
            </a:p>
            <a:p>
              <a:pPr marL="285750" indent="-285750">
                <a:buFont typeface="Arial" panose="020B0604020202020204" pitchFamily="34" charset="0"/>
                <a:buChar char="•"/>
              </a:pPr>
              <a:r>
                <a:rPr lang="en-NZ" sz="1400" dirty="0" smtClean="0">
                  <a:solidFill>
                    <a:srgbClr val="0070C0"/>
                  </a:solidFill>
                  <a:latin typeface="+mn-lt"/>
                </a:rPr>
                <a:t>Trustee flexibility in claims assessments</a:t>
              </a:r>
            </a:p>
            <a:p>
              <a:pPr marL="285750" indent="-285750">
                <a:buFont typeface="Arial" panose="020B0604020202020204" pitchFamily="34" charset="0"/>
                <a:buChar char="•"/>
              </a:pPr>
              <a:r>
                <a:rPr lang="en-NZ" sz="1400" dirty="0" smtClean="0">
                  <a:solidFill>
                    <a:srgbClr val="0070C0"/>
                  </a:solidFill>
                  <a:latin typeface="+mn-lt"/>
                </a:rPr>
                <a:t>Degree of independent advice</a:t>
              </a:r>
            </a:p>
            <a:p>
              <a:pPr marL="285750" indent="-285750">
                <a:buFont typeface="Arial" panose="020B0604020202020204" pitchFamily="34" charset="0"/>
                <a:buChar char="•"/>
              </a:pPr>
              <a:endParaRPr lang="en-NZ" sz="600" dirty="0" smtClean="0">
                <a:solidFill>
                  <a:srgbClr val="0070C0"/>
                </a:solidFill>
                <a:latin typeface="+mn-lt"/>
              </a:endParaRPr>
            </a:p>
          </p:txBody>
        </p:sp>
      </p:grpSp>
    </p:spTree>
    <p:extLst>
      <p:ext uri="{BB962C8B-B14F-4D97-AF65-F5344CB8AC3E}">
        <p14:creationId xmlns:p14="http://schemas.microsoft.com/office/powerpoint/2010/main" val="22275882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title"/>
          </p:nvPr>
        </p:nvSpPr>
        <p:spPr/>
        <p:txBody>
          <a:bodyPr/>
          <a:lstStyle/>
          <a:p>
            <a:r>
              <a:rPr lang="en-US" altLang="en-US" dirty="0" smtClean="0"/>
              <a:t>Retention – LAPP related factors</a:t>
            </a:r>
            <a:endParaRPr lang="en-NZ" altLang="en-US" dirty="0"/>
          </a:p>
        </p:txBody>
      </p:sp>
      <p:pic>
        <p:nvPicPr>
          <p:cNvPr id="4" name="Picture 3"/>
          <p:cNvPicPr>
            <a:picLocks noChangeAspect="1"/>
          </p:cNvPicPr>
          <p:nvPr/>
        </p:nvPicPr>
        <p:blipFill>
          <a:blip r:embed="rId2"/>
          <a:stretch>
            <a:fillRect/>
          </a:stretch>
        </p:blipFill>
        <p:spPr>
          <a:xfrm>
            <a:off x="539552" y="739081"/>
            <a:ext cx="8186906" cy="5354215"/>
          </a:xfrm>
          <a:prstGeom prst="rect">
            <a:avLst/>
          </a:prstGeom>
        </p:spPr>
      </p:pic>
    </p:spTree>
    <p:extLst>
      <p:ext uri="{BB962C8B-B14F-4D97-AF65-F5344CB8AC3E}">
        <p14:creationId xmlns:p14="http://schemas.microsoft.com/office/powerpoint/2010/main" val="8840685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title"/>
          </p:nvPr>
        </p:nvSpPr>
        <p:spPr/>
        <p:txBody>
          <a:bodyPr/>
          <a:lstStyle/>
          <a:p>
            <a:r>
              <a:rPr lang="en-US" altLang="en-US" dirty="0"/>
              <a:t>Retention – </a:t>
            </a:r>
            <a:r>
              <a:rPr lang="en-US" altLang="en-US" dirty="0" smtClean="0"/>
              <a:t>provider </a:t>
            </a:r>
            <a:r>
              <a:rPr lang="en-US" altLang="en-US" dirty="0"/>
              <a:t>related factors</a:t>
            </a:r>
            <a:endParaRPr lang="en-NZ" altLang="en-US" dirty="0"/>
          </a:p>
        </p:txBody>
      </p:sp>
      <p:pic>
        <p:nvPicPr>
          <p:cNvPr id="3" name="Picture 2"/>
          <p:cNvPicPr>
            <a:picLocks noChangeAspect="1"/>
          </p:cNvPicPr>
          <p:nvPr/>
        </p:nvPicPr>
        <p:blipFill>
          <a:blip r:embed="rId2"/>
          <a:stretch>
            <a:fillRect/>
          </a:stretch>
        </p:blipFill>
        <p:spPr>
          <a:xfrm>
            <a:off x="489550" y="739081"/>
            <a:ext cx="8186906" cy="5354215"/>
          </a:xfrm>
          <a:prstGeom prst="rect">
            <a:avLst/>
          </a:prstGeom>
        </p:spPr>
      </p:pic>
    </p:spTree>
    <p:extLst>
      <p:ext uri="{BB962C8B-B14F-4D97-AF65-F5344CB8AC3E}">
        <p14:creationId xmlns:p14="http://schemas.microsoft.com/office/powerpoint/2010/main" val="15884057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Perceived strengths of the LAPP</a:t>
            </a:r>
            <a:endParaRPr lang="en-NZ" dirty="0"/>
          </a:p>
        </p:txBody>
      </p:sp>
      <p:sp>
        <p:nvSpPr>
          <p:cNvPr id="3" name="Content Placeholder 2"/>
          <p:cNvSpPr>
            <a:spLocks noGrp="1"/>
          </p:cNvSpPr>
          <p:nvPr>
            <p:ph idx="1"/>
          </p:nvPr>
        </p:nvSpPr>
        <p:spPr>
          <a:xfrm>
            <a:off x="596718" y="980728"/>
            <a:ext cx="7772400" cy="4495800"/>
          </a:xfrm>
        </p:spPr>
        <p:txBody>
          <a:bodyPr/>
          <a:lstStyle/>
          <a:p>
            <a:pPr marL="374650" lvl="1" indent="-374650">
              <a:buClrTx/>
              <a:buSzPct val="120000"/>
              <a:buFont typeface="Arial" panose="020B0604020202020204" pitchFamily="34" charset="0"/>
              <a:buChar char="•"/>
            </a:pPr>
            <a:r>
              <a:rPr lang="en-NZ" b="1" dirty="0"/>
              <a:t>Collective philosophy </a:t>
            </a:r>
            <a:r>
              <a:rPr lang="en-NZ" dirty="0"/>
              <a:t>underpinning the fund</a:t>
            </a:r>
          </a:p>
          <a:p>
            <a:pPr marL="374650" lvl="1" indent="-374650">
              <a:buClrTx/>
              <a:buSzPct val="120000"/>
              <a:buFont typeface="Arial" panose="020B0604020202020204" pitchFamily="34" charset="0"/>
              <a:buChar char="•"/>
            </a:pPr>
            <a:r>
              <a:rPr lang="en-NZ" dirty="0"/>
              <a:t>Appreciation that the </a:t>
            </a:r>
            <a:r>
              <a:rPr lang="en-NZ" b="1" dirty="0"/>
              <a:t>LAPP filled the gap </a:t>
            </a:r>
            <a:r>
              <a:rPr lang="en-NZ" dirty="0"/>
              <a:t>when no other insurers would</a:t>
            </a:r>
          </a:p>
          <a:p>
            <a:pPr marL="374650" lvl="1" indent="-374650">
              <a:buClrTx/>
              <a:buSzPct val="120000"/>
              <a:buFont typeface="Arial" panose="020B0604020202020204" pitchFamily="34" charset="0"/>
              <a:buChar char="•"/>
            </a:pPr>
            <a:r>
              <a:rPr lang="en-NZ" dirty="0"/>
              <a:t>Benefits of investing in a </a:t>
            </a:r>
            <a:r>
              <a:rPr lang="en-NZ" b="1" dirty="0"/>
              <a:t>mutual fund</a:t>
            </a:r>
          </a:p>
          <a:p>
            <a:pPr marL="374650" lvl="1" indent="-374650">
              <a:buClrTx/>
              <a:buSzPct val="120000"/>
              <a:buFont typeface="Arial" panose="020B0604020202020204" pitchFamily="34" charset="0"/>
              <a:buChar char="•"/>
            </a:pPr>
            <a:r>
              <a:rPr lang="en-NZ" b="1" dirty="0"/>
              <a:t>Limited membership </a:t>
            </a:r>
            <a:r>
              <a:rPr lang="en-NZ" dirty="0"/>
              <a:t>making the fund more sustainable</a:t>
            </a:r>
          </a:p>
        </p:txBody>
      </p:sp>
      <p:sp>
        <p:nvSpPr>
          <p:cNvPr id="4" name="AutoShape 5"/>
          <p:cNvSpPr>
            <a:spLocks noChangeArrowheads="1"/>
          </p:cNvSpPr>
          <p:nvPr/>
        </p:nvSpPr>
        <p:spPr bwMode="auto">
          <a:xfrm>
            <a:off x="395536" y="2668369"/>
            <a:ext cx="3810000" cy="977280"/>
          </a:xfrm>
          <a:prstGeom prst="wedgeRoundRectCallout">
            <a:avLst>
              <a:gd name="adj1" fmla="val 36333"/>
              <a:gd name="adj2" fmla="val 64296"/>
              <a:gd name="adj3" fmla="val 16667"/>
            </a:avLst>
          </a:prstGeom>
          <a:solidFill>
            <a:schemeClr val="bg1"/>
          </a:solidFill>
          <a:ln w="12700">
            <a:solidFill>
              <a:srgbClr val="00B0F0"/>
            </a:solidFill>
            <a:miter lim="800000"/>
            <a:headEnd/>
            <a:tailEnd/>
          </a:ln>
          <a:effectLst/>
        </p:spPr>
        <p:txBody>
          <a:bodyPr/>
          <a:lstStyle/>
          <a:p>
            <a:pPr algn="ctr" eaLnBrk="0" hangingPunct="0"/>
            <a:r>
              <a:rPr lang="en-NZ" altLang="en-US" sz="1400" b="1" i="1" dirty="0" smtClean="0">
                <a:latin typeface="Arial" panose="020B0604020202020204" pitchFamily="34" charset="0"/>
              </a:rPr>
              <a:t>“Philosophically, it was about banding together as a group of councils for a common goal.”</a:t>
            </a:r>
            <a:endParaRPr lang="en-NZ" altLang="en-US" sz="1400" b="1" i="1" dirty="0">
              <a:latin typeface="Arial" panose="020B0604020202020204" pitchFamily="34" charset="0"/>
            </a:endParaRPr>
          </a:p>
        </p:txBody>
      </p:sp>
      <p:sp>
        <p:nvSpPr>
          <p:cNvPr id="5" name="AutoShape 5"/>
          <p:cNvSpPr>
            <a:spLocks noChangeArrowheads="1"/>
          </p:cNvSpPr>
          <p:nvPr/>
        </p:nvSpPr>
        <p:spPr bwMode="auto">
          <a:xfrm>
            <a:off x="4294618" y="3454339"/>
            <a:ext cx="3810000" cy="977280"/>
          </a:xfrm>
          <a:prstGeom prst="wedgeRoundRectCallout">
            <a:avLst>
              <a:gd name="adj1" fmla="val 2819"/>
              <a:gd name="adj2" fmla="val 61767"/>
              <a:gd name="adj3" fmla="val 16667"/>
            </a:avLst>
          </a:prstGeom>
          <a:solidFill>
            <a:schemeClr val="bg1"/>
          </a:solidFill>
          <a:ln w="12700">
            <a:solidFill>
              <a:srgbClr val="92D050"/>
            </a:solidFill>
            <a:miter lim="800000"/>
            <a:headEnd/>
            <a:tailEnd/>
          </a:ln>
          <a:effectLst/>
        </p:spPr>
        <p:txBody>
          <a:bodyPr/>
          <a:lstStyle/>
          <a:p>
            <a:pPr algn="ctr" eaLnBrk="0" hangingPunct="0"/>
            <a:r>
              <a:rPr lang="en-NZ" altLang="en-US" sz="1400" b="1" i="1" dirty="0" smtClean="0">
                <a:latin typeface="Arial" panose="020B0604020202020204" pitchFamily="34" charset="0"/>
              </a:rPr>
              <a:t>“LAPP was established simply because the commercial market couldn’t provide the cover that territorial and regional councils required.”</a:t>
            </a:r>
            <a:endParaRPr lang="en-NZ" altLang="en-US" sz="1400" b="1" i="1" dirty="0">
              <a:latin typeface="Arial" panose="020B0604020202020204" pitchFamily="34" charset="0"/>
            </a:endParaRPr>
          </a:p>
        </p:txBody>
      </p:sp>
      <p:sp>
        <p:nvSpPr>
          <p:cNvPr id="6" name="AutoShape 5"/>
          <p:cNvSpPr>
            <a:spLocks noChangeArrowheads="1"/>
          </p:cNvSpPr>
          <p:nvPr/>
        </p:nvSpPr>
        <p:spPr bwMode="auto">
          <a:xfrm>
            <a:off x="4294618" y="2668369"/>
            <a:ext cx="3810000" cy="529952"/>
          </a:xfrm>
          <a:prstGeom prst="wedgeRoundRectCallout">
            <a:avLst>
              <a:gd name="adj1" fmla="val -41721"/>
              <a:gd name="adj2" fmla="val 75177"/>
              <a:gd name="adj3" fmla="val 16667"/>
            </a:avLst>
          </a:prstGeom>
          <a:solidFill>
            <a:schemeClr val="bg1"/>
          </a:solidFill>
          <a:ln w="12700">
            <a:solidFill>
              <a:srgbClr val="00B0F0"/>
            </a:solidFill>
            <a:miter lim="800000"/>
            <a:headEnd/>
            <a:tailEnd/>
          </a:ln>
          <a:effectLst/>
        </p:spPr>
        <p:txBody>
          <a:bodyPr/>
          <a:lstStyle/>
          <a:p>
            <a:pPr algn="ctr" eaLnBrk="0" hangingPunct="0"/>
            <a:r>
              <a:rPr lang="en-NZ" altLang="en-US" sz="1400" b="1" i="1" dirty="0" smtClean="0">
                <a:latin typeface="Arial" panose="020B0604020202020204" pitchFamily="34" charset="0"/>
              </a:rPr>
              <a:t>“It’s a premium, plus investment to build.”</a:t>
            </a:r>
            <a:endParaRPr lang="en-NZ" altLang="en-US" sz="1400" b="1" i="1" dirty="0">
              <a:latin typeface="Arial" panose="020B0604020202020204" pitchFamily="34" charset="0"/>
            </a:endParaRPr>
          </a:p>
        </p:txBody>
      </p:sp>
      <p:sp>
        <p:nvSpPr>
          <p:cNvPr id="7" name="AutoShape 5"/>
          <p:cNvSpPr>
            <a:spLocks noChangeArrowheads="1"/>
          </p:cNvSpPr>
          <p:nvPr/>
        </p:nvSpPr>
        <p:spPr bwMode="auto">
          <a:xfrm>
            <a:off x="507636" y="4137149"/>
            <a:ext cx="3810000" cy="835549"/>
          </a:xfrm>
          <a:prstGeom prst="wedgeRoundRectCallout">
            <a:avLst>
              <a:gd name="adj1" fmla="val 41090"/>
              <a:gd name="adj2" fmla="val -61301"/>
              <a:gd name="adj3" fmla="val 16667"/>
            </a:avLst>
          </a:prstGeom>
          <a:solidFill>
            <a:schemeClr val="bg1"/>
          </a:solidFill>
          <a:ln w="12700">
            <a:solidFill>
              <a:srgbClr val="92D050"/>
            </a:solidFill>
            <a:miter lim="800000"/>
            <a:headEnd/>
            <a:tailEnd/>
          </a:ln>
          <a:effectLst/>
        </p:spPr>
        <p:txBody>
          <a:bodyPr/>
          <a:lstStyle/>
          <a:p>
            <a:pPr algn="ctr" eaLnBrk="0" hangingPunct="0"/>
            <a:r>
              <a:rPr lang="en-NZ" altLang="en-US" sz="1400" b="1" i="1" dirty="0" smtClean="0">
                <a:latin typeface="Arial" panose="020B0604020202020204" pitchFamily="34" charset="0"/>
              </a:rPr>
              <a:t>“If people are pulling out, the pool that’s available versus the risk gets bigger… To our benefit potentially, down the track.”</a:t>
            </a:r>
            <a:endParaRPr lang="en-NZ" altLang="en-US" sz="1400" b="1" i="1" dirty="0">
              <a:latin typeface="Arial" panose="020B0604020202020204" pitchFamily="34" charset="0"/>
            </a:endParaRPr>
          </a:p>
        </p:txBody>
      </p:sp>
    </p:spTree>
    <p:extLst>
      <p:ext uri="{BB962C8B-B14F-4D97-AF65-F5344CB8AC3E}">
        <p14:creationId xmlns:p14="http://schemas.microsoft.com/office/powerpoint/2010/main" val="32362325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Strengths of members’ relationship with Civic Assurance</a:t>
            </a:r>
            <a:endParaRPr lang="en-NZ" dirty="0"/>
          </a:p>
        </p:txBody>
      </p:sp>
      <p:sp>
        <p:nvSpPr>
          <p:cNvPr id="3" name="Content Placeholder 2"/>
          <p:cNvSpPr>
            <a:spLocks noGrp="1"/>
          </p:cNvSpPr>
          <p:nvPr>
            <p:ph idx="1"/>
          </p:nvPr>
        </p:nvSpPr>
        <p:spPr>
          <a:xfrm>
            <a:off x="685800" y="1268760"/>
            <a:ext cx="7772400" cy="4495800"/>
          </a:xfrm>
        </p:spPr>
        <p:txBody>
          <a:bodyPr/>
          <a:lstStyle/>
          <a:p>
            <a:pPr marL="374650" lvl="1" indent="-374650">
              <a:buClrTx/>
              <a:buSzPct val="120000"/>
              <a:buFont typeface="Arial" panose="020B0604020202020204" pitchFamily="34" charset="0"/>
              <a:buChar char="•"/>
            </a:pPr>
            <a:r>
              <a:rPr lang="en-NZ" b="1" dirty="0"/>
              <a:t>Long term </a:t>
            </a:r>
            <a:r>
              <a:rPr lang="en-NZ" dirty="0"/>
              <a:t>relationship</a:t>
            </a:r>
          </a:p>
          <a:p>
            <a:pPr marL="374650" lvl="1" indent="-374650">
              <a:buClrTx/>
              <a:buSzPct val="120000"/>
              <a:buFont typeface="Arial" panose="020B0604020202020204" pitchFamily="34" charset="0"/>
              <a:buChar char="•"/>
            </a:pPr>
            <a:r>
              <a:rPr lang="en-NZ" dirty="0"/>
              <a:t>Support for </a:t>
            </a:r>
            <a:r>
              <a:rPr lang="en-NZ" b="1" dirty="0"/>
              <a:t>local government</a:t>
            </a:r>
          </a:p>
          <a:p>
            <a:pPr marL="374650" lvl="1" indent="-374650">
              <a:buClrTx/>
              <a:buSzPct val="120000"/>
              <a:buFont typeface="Arial" panose="020B0604020202020204" pitchFamily="34" charset="0"/>
              <a:buChar char="•"/>
            </a:pPr>
            <a:r>
              <a:rPr lang="en-NZ" b="1" dirty="0"/>
              <a:t>NZ owned </a:t>
            </a:r>
            <a:r>
              <a:rPr lang="en-NZ" dirty="0"/>
              <a:t>and managed</a:t>
            </a:r>
          </a:p>
          <a:p>
            <a:pPr marL="374650" lvl="1" indent="-374650">
              <a:buClrTx/>
              <a:buSzPct val="120000"/>
              <a:buFont typeface="Arial" panose="020B0604020202020204" pitchFamily="34" charset="0"/>
              <a:buChar char="•"/>
            </a:pPr>
            <a:r>
              <a:rPr lang="en-NZ" dirty="0"/>
              <a:t>Confidence in </a:t>
            </a:r>
            <a:r>
              <a:rPr lang="en-NZ" b="1" dirty="0"/>
              <a:t>governance</a:t>
            </a:r>
          </a:p>
          <a:p>
            <a:pPr marL="374650" lvl="1" indent="-374650">
              <a:buClrTx/>
              <a:buSzPct val="120000"/>
              <a:buFont typeface="Arial" panose="020B0604020202020204" pitchFamily="34" charset="0"/>
              <a:buChar char="•"/>
            </a:pPr>
            <a:r>
              <a:rPr lang="en-NZ" dirty="0"/>
              <a:t>Positive </a:t>
            </a:r>
            <a:r>
              <a:rPr lang="en-NZ" b="1" dirty="0"/>
              <a:t>claims experiences</a:t>
            </a:r>
          </a:p>
          <a:p>
            <a:pPr marL="374650" lvl="1" indent="-374650">
              <a:buClrTx/>
              <a:buSzPct val="120000"/>
              <a:buFont typeface="Arial" panose="020B0604020202020204" pitchFamily="34" charset="0"/>
              <a:buChar char="•"/>
            </a:pPr>
            <a:r>
              <a:rPr lang="en-NZ" dirty="0"/>
              <a:t>Satisfaction with </a:t>
            </a:r>
            <a:r>
              <a:rPr lang="en-NZ" b="1" dirty="0" smtClean="0"/>
              <a:t>communications</a:t>
            </a:r>
            <a:endParaRPr lang="en-NZ" dirty="0"/>
          </a:p>
        </p:txBody>
      </p:sp>
      <p:sp>
        <p:nvSpPr>
          <p:cNvPr id="4" name="AutoShape 5"/>
          <p:cNvSpPr>
            <a:spLocks noChangeArrowheads="1"/>
          </p:cNvSpPr>
          <p:nvPr/>
        </p:nvSpPr>
        <p:spPr bwMode="auto">
          <a:xfrm>
            <a:off x="4648200" y="1268760"/>
            <a:ext cx="3810000" cy="864096"/>
          </a:xfrm>
          <a:prstGeom prst="wedgeRoundRectCallout">
            <a:avLst>
              <a:gd name="adj1" fmla="val 874"/>
              <a:gd name="adj2" fmla="val 67156"/>
              <a:gd name="adj3" fmla="val 16667"/>
            </a:avLst>
          </a:prstGeom>
          <a:solidFill>
            <a:schemeClr val="bg1"/>
          </a:solidFill>
          <a:ln w="12700">
            <a:solidFill>
              <a:srgbClr val="92D050"/>
            </a:solidFill>
            <a:miter lim="800000"/>
            <a:headEnd/>
            <a:tailEnd/>
          </a:ln>
          <a:effectLst/>
        </p:spPr>
        <p:txBody>
          <a:bodyPr/>
          <a:lstStyle/>
          <a:p>
            <a:pPr algn="ctr" eaLnBrk="0" hangingPunct="0"/>
            <a:r>
              <a:rPr lang="en-NZ" altLang="en-US" sz="1400" b="1" i="1" dirty="0" smtClean="0">
                <a:latin typeface="Arial" panose="020B0604020202020204" pitchFamily="34" charset="0"/>
              </a:rPr>
              <a:t>“A partnership of sorts… A mutual tends to suggest you’re in something for the long </a:t>
            </a:r>
            <a:r>
              <a:rPr lang="en-NZ" altLang="en-US" sz="1400" b="1" i="1" dirty="0" smtClean="0">
                <a:latin typeface="Arial" panose="020B0604020202020204" pitchFamily="34" charset="0"/>
              </a:rPr>
              <a:t>haul.”</a:t>
            </a:r>
            <a:endParaRPr lang="en-NZ" altLang="en-US" sz="1400" b="1" i="1" dirty="0">
              <a:latin typeface="Arial" panose="020B0604020202020204" pitchFamily="34" charset="0"/>
            </a:endParaRPr>
          </a:p>
        </p:txBody>
      </p:sp>
      <p:sp>
        <p:nvSpPr>
          <p:cNvPr id="5" name="AutoShape 5"/>
          <p:cNvSpPr>
            <a:spLocks noChangeArrowheads="1"/>
          </p:cNvSpPr>
          <p:nvPr/>
        </p:nvSpPr>
        <p:spPr bwMode="auto">
          <a:xfrm>
            <a:off x="971600" y="3573016"/>
            <a:ext cx="3810000" cy="864096"/>
          </a:xfrm>
          <a:prstGeom prst="wedgeRoundRectCallout">
            <a:avLst>
              <a:gd name="adj1" fmla="val 36333"/>
              <a:gd name="adj2" fmla="val 64296"/>
              <a:gd name="adj3" fmla="val 16667"/>
            </a:avLst>
          </a:prstGeom>
          <a:solidFill>
            <a:schemeClr val="bg1"/>
          </a:solidFill>
          <a:ln w="12700">
            <a:solidFill>
              <a:srgbClr val="00B0F0"/>
            </a:solidFill>
            <a:miter lim="800000"/>
            <a:headEnd/>
            <a:tailEnd/>
          </a:ln>
          <a:effectLst/>
        </p:spPr>
        <p:txBody>
          <a:bodyPr/>
          <a:lstStyle/>
          <a:p>
            <a:pPr algn="ctr" eaLnBrk="0" hangingPunct="0"/>
            <a:r>
              <a:rPr lang="en-NZ" altLang="en-US" sz="1400" b="1" i="1" dirty="0" smtClean="0">
                <a:latin typeface="Arial" panose="020B0604020202020204" pitchFamily="34" charset="0"/>
              </a:rPr>
              <a:t>“It’s </a:t>
            </a:r>
            <a:r>
              <a:rPr lang="en-NZ" altLang="en-US" sz="1400" b="1" i="1" dirty="0" smtClean="0">
                <a:latin typeface="Arial" panose="020B0604020202020204" pitchFamily="34" charset="0"/>
              </a:rPr>
              <a:t>a specialised local government system, driven by people in New Zealand with local government at heart.”</a:t>
            </a:r>
            <a:endParaRPr lang="en-NZ" altLang="en-US" sz="1400" b="1" i="1" dirty="0">
              <a:latin typeface="Arial" panose="020B0604020202020204" pitchFamily="34" charset="0"/>
            </a:endParaRPr>
          </a:p>
        </p:txBody>
      </p:sp>
      <p:sp>
        <p:nvSpPr>
          <p:cNvPr id="6" name="AutoShape 5"/>
          <p:cNvSpPr>
            <a:spLocks noChangeArrowheads="1"/>
          </p:cNvSpPr>
          <p:nvPr/>
        </p:nvSpPr>
        <p:spPr bwMode="auto">
          <a:xfrm>
            <a:off x="4797112" y="2482416"/>
            <a:ext cx="3810000" cy="802568"/>
          </a:xfrm>
          <a:prstGeom prst="wedgeRoundRectCallout">
            <a:avLst>
              <a:gd name="adj1" fmla="val -208"/>
              <a:gd name="adj2" fmla="val 86877"/>
              <a:gd name="adj3" fmla="val 16667"/>
            </a:avLst>
          </a:prstGeom>
          <a:solidFill>
            <a:schemeClr val="bg1"/>
          </a:solidFill>
          <a:ln w="12700">
            <a:solidFill>
              <a:srgbClr val="92D050"/>
            </a:solidFill>
            <a:miter lim="800000"/>
            <a:headEnd/>
            <a:tailEnd/>
          </a:ln>
          <a:effectLst/>
        </p:spPr>
        <p:txBody>
          <a:bodyPr/>
          <a:lstStyle/>
          <a:p>
            <a:pPr algn="ctr" eaLnBrk="0" hangingPunct="0"/>
            <a:r>
              <a:rPr lang="en-NZ" altLang="en-US" sz="1400" b="1" i="1" dirty="0" smtClean="0">
                <a:latin typeface="Arial" panose="020B0604020202020204" pitchFamily="34" charset="0"/>
              </a:rPr>
              <a:t>“The trustees… I know where their experience is from and have confidence in them.”</a:t>
            </a:r>
            <a:endParaRPr lang="en-NZ" altLang="en-US" sz="1400" b="1" i="1" dirty="0">
              <a:latin typeface="Arial" panose="020B0604020202020204" pitchFamily="34" charset="0"/>
            </a:endParaRPr>
          </a:p>
        </p:txBody>
      </p:sp>
      <p:sp>
        <p:nvSpPr>
          <p:cNvPr id="7" name="AutoShape 5"/>
          <p:cNvSpPr>
            <a:spLocks noChangeArrowheads="1"/>
          </p:cNvSpPr>
          <p:nvPr/>
        </p:nvSpPr>
        <p:spPr bwMode="auto">
          <a:xfrm>
            <a:off x="5026597" y="3619543"/>
            <a:ext cx="3810000" cy="977280"/>
          </a:xfrm>
          <a:prstGeom prst="wedgeRoundRectCallout">
            <a:avLst>
              <a:gd name="adj1" fmla="val -58370"/>
              <a:gd name="adj2" fmla="val 71040"/>
              <a:gd name="adj3" fmla="val 16667"/>
            </a:avLst>
          </a:prstGeom>
          <a:solidFill>
            <a:schemeClr val="bg1"/>
          </a:solidFill>
          <a:ln w="12700">
            <a:solidFill>
              <a:srgbClr val="92D050"/>
            </a:solidFill>
            <a:miter lim="800000"/>
            <a:headEnd/>
            <a:tailEnd/>
          </a:ln>
          <a:effectLst/>
        </p:spPr>
        <p:txBody>
          <a:bodyPr/>
          <a:lstStyle/>
          <a:p>
            <a:pPr algn="ctr" eaLnBrk="0" hangingPunct="0"/>
            <a:r>
              <a:rPr lang="en-NZ" altLang="en-US" sz="1400" b="1" i="1" dirty="0" smtClean="0">
                <a:latin typeface="Arial" panose="020B0604020202020204" pitchFamily="34" charset="0"/>
              </a:rPr>
              <a:t>“The service from the LAPP fund was excellent. If fact, you could probably say with hindsight, they were too good.”</a:t>
            </a:r>
            <a:endParaRPr lang="en-NZ" altLang="en-US" sz="1400" b="1" i="1" dirty="0">
              <a:latin typeface="Arial" panose="020B0604020202020204" pitchFamily="34" charset="0"/>
            </a:endParaRPr>
          </a:p>
        </p:txBody>
      </p:sp>
    </p:spTree>
    <p:extLst>
      <p:ext uri="{BB962C8B-B14F-4D97-AF65-F5344CB8AC3E}">
        <p14:creationId xmlns:p14="http://schemas.microsoft.com/office/powerpoint/2010/main" val="2253196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Risk of losing current members</a:t>
            </a:r>
            <a:endParaRPr lang="en-NZ" dirty="0"/>
          </a:p>
        </p:txBody>
      </p:sp>
      <p:sp>
        <p:nvSpPr>
          <p:cNvPr id="3" name="Content Placeholder 2"/>
          <p:cNvSpPr>
            <a:spLocks noGrp="1"/>
          </p:cNvSpPr>
          <p:nvPr>
            <p:ph idx="1"/>
          </p:nvPr>
        </p:nvSpPr>
        <p:spPr/>
        <p:txBody>
          <a:bodyPr/>
          <a:lstStyle/>
          <a:p>
            <a:pPr marL="0" lvl="1" indent="0">
              <a:buClrTx/>
              <a:buSzPct val="120000"/>
              <a:buNone/>
            </a:pPr>
            <a:r>
              <a:rPr lang="en-NZ" b="1" dirty="0"/>
              <a:t>More than half </a:t>
            </a:r>
            <a:r>
              <a:rPr lang="en-NZ" dirty="0"/>
              <a:t>current members have </a:t>
            </a:r>
            <a:r>
              <a:rPr lang="en-NZ" b="1" dirty="0"/>
              <a:t>considered exiting</a:t>
            </a:r>
          </a:p>
          <a:p>
            <a:pPr marL="374650" lvl="1" indent="-374650">
              <a:buClrTx/>
              <a:buSzPct val="120000"/>
              <a:buFont typeface="Arial" panose="020B0604020202020204" pitchFamily="34" charset="0"/>
              <a:buChar char="•"/>
            </a:pPr>
            <a:r>
              <a:rPr lang="en-NZ" dirty="0"/>
              <a:t>Councils with </a:t>
            </a:r>
            <a:r>
              <a:rPr lang="en-NZ" b="1" dirty="0"/>
              <a:t>low risk </a:t>
            </a:r>
            <a:r>
              <a:rPr lang="en-NZ" dirty="0"/>
              <a:t>exposure are </a:t>
            </a:r>
            <a:r>
              <a:rPr lang="en-NZ" b="1" dirty="0"/>
              <a:t>less</a:t>
            </a:r>
            <a:r>
              <a:rPr lang="en-NZ" dirty="0"/>
              <a:t> </a:t>
            </a:r>
            <a:r>
              <a:rPr lang="en-NZ" b="1" dirty="0"/>
              <a:t>likely to value the LAPP</a:t>
            </a:r>
          </a:p>
          <a:p>
            <a:pPr marL="374650" lvl="1" indent="-374650">
              <a:buClrTx/>
              <a:buSzPct val="120000"/>
              <a:buFont typeface="Arial" panose="020B0604020202020204" pitchFamily="34" charset="0"/>
              <a:buChar char="•"/>
            </a:pPr>
            <a:r>
              <a:rPr lang="en-NZ" dirty="0"/>
              <a:t>Councils with </a:t>
            </a:r>
            <a:r>
              <a:rPr lang="en-NZ" b="1" dirty="0"/>
              <a:t>high risk </a:t>
            </a:r>
            <a:r>
              <a:rPr lang="en-NZ" dirty="0"/>
              <a:t>exposure have concerns about the </a:t>
            </a:r>
            <a:r>
              <a:rPr lang="en-NZ" b="1" dirty="0"/>
              <a:t>LAPP’s ability to cover their assets</a:t>
            </a:r>
            <a:r>
              <a:rPr lang="en-NZ" dirty="0"/>
              <a:t> in the event of a </a:t>
            </a:r>
            <a:r>
              <a:rPr lang="en-NZ" dirty="0" smtClean="0"/>
              <a:t>major natural </a:t>
            </a:r>
            <a:r>
              <a:rPr lang="en-NZ" dirty="0"/>
              <a:t>disaster</a:t>
            </a:r>
          </a:p>
          <a:p>
            <a:pPr marL="374650" lvl="1" indent="-374650">
              <a:buClrTx/>
              <a:buSzPct val="120000"/>
              <a:buFont typeface="Arial" panose="020B0604020202020204" pitchFamily="34" charset="0"/>
              <a:buChar char="•"/>
            </a:pPr>
            <a:r>
              <a:rPr lang="en-NZ" dirty="0"/>
              <a:t>Provider related factors are </a:t>
            </a:r>
            <a:r>
              <a:rPr lang="en-NZ" b="1" dirty="0"/>
              <a:t>not </a:t>
            </a:r>
            <a:r>
              <a:rPr lang="en-NZ" b="1" dirty="0" smtClean="0"/>
              <a:t>a key consideration</a:t>
            </a:r>
            <a:endParaRPr lang="en-NZ" dirty="0"/>
          </a:p>
        </p:txBody>
      </p:sp>
      <p:sp>
        <p:nvSpPr>
          <p:cNvPr id="4" name="AutoShape 5"/>
          <p:cNvSpPr>
            <a:spLocks noChangeArrowheads="1"/>
          </p:cNvSpPr>
          <p:nvPr/>
        </p:nvSpPr>
        <p:spPr bwMode="auto">
          <a:xfrm>
            <a:off x="899592" y="3212976"/>
            <a:ext cx="5832648" cy="1080120"/>
          </a:xfrm>
          <a:prstGeom prst="wedgeRoundRectCallout">
            <a:avLst>
              <a:gd name="adj1" fmla="val 36333"/>
              <a:gd name="adj2" fmla="val 64296"/>
              <a:gd name="adj3" fmla="val 16667"/>
            </a:avLst>
          </a:prstGeom>
          <a:solidFill>
            <a:schemeClr val="bg1"/>
          </a:solidFill>
          <a:ln w="12700">
            <a:solidFill>
              <a:srgbClr val="00B0F0"/>
            </a:solidFill>
            <a:miter lim="800000"/>
            <a:headEnd/>
            <a:tailEnd/>
          </a:ln>
          <a:effectLst/>
        </p:spPr>
        <p:txBody>
          <a:bodyPr/>
          <a:lstStyle/>
          <a:p>
            <a:pPr algn="ctr" eaLnBrk="0" hangingPunct="0"/>
            <a:r>
              <a:rPr lang="en-NZ" altLang="en-US" sz="1400" b="1" i="1" dirty="0" smtClean="0">
                <a:latin typeface="Arial" panose="020B0604020202020204" pitchFamily="34" charset="0"/>
              </a:rPr>
              <a:t>“What we did seriously have to look at was whether LAPP had the re-insurance to support the asset base they were insuring… it’s building up again, but we did seriously look at it two years ago, when the decision was finally made to stay.”</a:t>
            </a:r>
            <a:endParaRPr lang="en-NZ" altLang="en-US" sz="1400" b="1" i="1" dirty="0">
              <a:latin typeface="Arial" panose="020B0604020202020204" pitchFamily="34" charset="0"/>
            </a:endParaRPr>
          </a:p>
        </p:txBody>
      </p:sp>
    </p:spTree>
    <p:extLst>
      <p:ext uri="{BB962C8B-B14F-4D97-AF65-F5344CB8AC3E}">
        <p14:creationId xmlns:p14="http://schemas.microsoft.com/office/powerpoint/2010/main" val="3101649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611560" y="3573016"/>
            <a:ext cx="7776864" cy="0"/>
          </a:xfrm>
          <a:prstGeom prst="line">
            <a:avLst/>
          </a:prstGeom>
          <a:ln w="38100">
            <a:solidFill>
              <a:srgbClr val="CCBB88"/>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11560" y="2708920"/>
            <a:ext cx="7772400" cy="838200"/>
          </a:xfrm>
        </p:spPr>
        <p:txBody>
          <a:bodyPr/>
          <a:lstStyle/>
          <a:p>
            <a:pPr algn="r"/>
            <a:r>
              <a:rPr lang="en-NZ" sz="3600" dirty="0" smtClean="0"/>
              <a:t>Summary</a:t>
            </a:r>
            <a:endParaRPr lang="en-NZ" sz="36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43275" y="2500312"/>
            <a:ext cx="2457450" cy="1857375"/>
          </a:xfrm>
          <a:prstGeom prst="rect">
            <a:avLst/>
          </a:prstGeom>
        </p:spPr>
      </p:pic>
    </p:spTree>
    <p:extLst>
      <p:ext uri="{BB962C8B-B14F-4D97-AF65-F5344CB8AC3E}">
        <p14:creationId xmlns:p14="http://schemas.microsoft.com/office/powerpoint/2010/main" val="42627348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Past members’ main reasons for exiting</a:t>
            </a:r>
            <a:endParaRPr lang="en-NZ" dirty="0"/>
          </a:p>
        </p:txBody>
      </p:sp>
      <p:sp>
        <p:nvSpPr>
          <p:cNvPr id="3" name="Content Placeholder 2"/>
          <p:cNvSpPr>
            <a:spLocks noGrp="1"/>
          </p:cNvSpPr>
          <p:nvPr>
            <p:ph idx="1"/>
          </p:nvPr>
        </p:nvSpPr>
        <p:spPr/>
        <p:txBody>
          <a:bodyPr/>
          <a:lstStyle/>
          <a:p>
            <a:pPr marL="374650" lvl="1" indent="-374650">
              <a:buClrTx/>
              <a:buSzPct val="120000"/>
              <a:buFont typeface="Arial" panose="020B0604020202020204" pitchFamily="34" charset="0"/>
              <a:buChar char="•"/>
            </a:pPr>
            <a:r>
              <a:rPr lang="en-NZ" b="1" dirty="0"/>
              <a:t>Cost</a:t>
            </a:r>
            <a:r>
              <a:rPr lang="en-NZ" dirty="0"/>
              <a:t> of the annual contribution</a:t>
            </a:r>
          </a:p>
          <a:p>
            <a:pPr marL="374650" lvl="1" indent="-374650">
              <a:buClrTx/>
              <a:buSzPct val="120000"/>
              <a:buFont typeface="Arial" panose="020B0604020202020204" pitchFamily="34" charset="0"/>
              <a:buChar char="•"/>
            </a:pPr>
            <a:r>
              <a:rPr lang="en-NZ" dirty="0"/>
              <a:t>Concerns about </a:t>
            </a:r>
            <a:r>
              <a:rPr lang="en-NZ" b="1" dirty="0"/>
              <a:t>financial surety/sufficiency of cover</a:t>
            </a:r>
          </a:p>
          <a:p>
            <a:pPr marL="374650" lvl="1" indent="-374650">
              <a:buClrTx/>
              <a:buSzPct val="120000"/>
              <a:buFont typeface="Arial" panose="020B0604020202020204" pitchFamily="34" charset="0"/>
              <a:buChar char="•"/>
            </a:pPr>
            <a:r>
              <a:rPr lang="en-NZ" dirty="0"/>
              <a:t>Exposure to </a:t>
            </a:r>
            <a:r>
              <a:rPr lang="en-NZ" b="1" dirty="0"/>
              <a:t>other councils’ risk</a:t>
            </a:r>
          </a:p>
          <a:p>
            <a:pPr marL="374650" lvl="1" indent="-374650">
              <a:buClrTx/>
              <a:buSzPct val="120000"/>
              <a:buFont typeface="Arial" panose="020B0604020202020204" pitchFamily="34" charset="0"/>
              <a:buChar char="•"/>
            </a:pPr>
            <a:r>
              <a:rPr lang="en-NZ" dirty="0"/>
              <a:t>Degree of the </a:t>
            </a:r>
            <a:r>
              <a:rPr lang="en-NZ" b="1" dirty="0"/>
              <a:t>council’s own risk exposure</a:t>
            </a:r>
          </a:p>
          <a:p>
            <a:pPr marL="374650" lvl="1" indent="-374650">
              <a:buClrTx/>
              <a:buSzPct val="120000"/>
              <a:buFont typeface="Arial" panose="020B0604020202020204" pitchFamily="34" charset="0"/>
              <a:buChar char="•"/>
            </a:pPr>
            <a:r>
              <a:rPr lang="en-NZ" dirty="0"/>
              <a:t>Again, provider/service related factors </a:t>
            </a:r>
            <a:r>
              <a:rPr lang="en-NZ" dirty="0" smtClean="0"/>
              <a:t>were </a:t>
            </a:r>
            <a:r>
              <a:rPr lang="en-NZ" b="1" dirty="0" smtClean="0"/>
              <a:t>not</a:t>
            </a:r>
          </a:p>
          <a:p>
            <a:pPr marL="0" lvl="1" indent="0">
              <a:buClrTx/>
              <a:buSzPct val="120000"/>
              <a:buNone/>
            </a:pPr>
            <a:r>
              <a:rPr lang="en-NZ" b="1" dirty="0"/>
              <a:t> </a:t>
            </a:r>
            <a:r>
              <a:rPr lang="en-NZ" b="1" dirty="0" smtClean="0"/>
              <a:t>     </a:t>
            </a:r>
            <a:r>
              <a:rPr lang="en-NZ" dirty="0" smtClean="0"/>
              <a:t>a key </a:t>
            </a:r>
            <a:r>
              <a:rPr lang="en-NZ" dirty="0"/>
              <a:t>part of their </a:t>
            </a:r>
            <a:r>
              <a:rPr lang="en-NZ" dirty="0" smtClean="0"/>
              <a:t>consideration</a:t>
            </a:r>
            <a:endParaRPr lang="en-NZ" dirty="0"/>
          </a:p>
        </p:txBody>
      </p:sp>
    </p:spTree>
    <p:extLst>
      <p:ext uri="{BB962C8B-B14F-4D97-AF65-F5344CB8AC3E}">
        <p14:creationId xmlns:p14="http://schemas.microsoft.com/office/powerpoint/2010/main" val="20394220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Perceived weaknesses of the LAPP</a:t>
            </a:r>
            <a:endParaRPr lang="en-NZ" dirty="0"/>
          </a:p>
        </p:txBody>
      </p:sp>
      <p:sp>
        <p:nvSpPr>
          <p:cNvPr id="3" name="Content Placeholder 2"/>
          <p:cNvSpPr>
            <a:spLocks noGrp="1"/>
          </p:cNvSpPr>
          <p:nvPr>
            <p:ph idx="1"/>
          </p:nvPr>
        </p:nvSpPr>
        <p:spPr>
          <a:xfrm>
            <a:off x="685800" y="1052736"/>
            <a:ext cx="7772400" cy="4495800"/>
          </a:xfrm>
        </p:spPr>
        <p:txBody>
          <a:bodyPr/>
          <a:lstStyle/>
          <a:p>
            <a:pPr marL="374650" lvl="1" indent="-374650">
              <a:buClrTx/>
              <a:buSzPct val="120000"/>
              <a:buFont typeface="Arial" panose="020B0604020202020204" pitchFamily="34" charset="0"/>
              <a:buChar char="•"/>
            </a:pPr>
            <a:r>
              <a:rPr lang="en-NZ" b="1" dirty="0"/>
              <a:t>Depletion of the fund, increased contributions and liability to </a:t>
            </a:r>
            <a:r>
              <a:rPr lang="en-NZ" b="1" dirty="0" smtClean="0"/>
              <a:t>fund other councils </a:t>
            </a:r>
            <a:r>
              <a:rPr lang="en-NZ" dirty="0" smtClean="0"/>
              <a:t>in the event of a major natural disaster</a:t>
            </a:r>
            <a:endParaRPr lang="en-NZ" dirty="0"/>
          </a:p>
          <a:p>
            <a:pPr marL="374650" lvl="1" indent="-374650">
              <a:buClrTx/>
              <a:buSzPct val="120000"/>
              <a:buFont typeface="Arial" panose="020B0604020202020204" pitchFamily="34" charset="0"/>
              <a:buChar char="•"/>
            </a:pPr>
            <a:r>
              <a:rPr lang="en-NZ" dirty="0" smtClean="0"/>
              <a:t>Level </a:t>
            </a:r>
            <a:r>
              <a:rPr lang="en-NZ" dirty="0"/>
              <a:t>of risk involved in LAPP’s </a:t>
            </a:r>
            <a:r>
              <a:rPr lang="en-NZ" b="1" dirty="0"/>
              <a:t>ability to provide cover</a:t>
            </a:r>
          </a:p>
          <a:p>
            <a:pPr marL="374650" lvl="1" indent="-374650">
              <a:buClrTx/>
              <a:buSzPct val="120000"/>
              <a:buFont typeface="Arial" panose="020B0604020202020204" pitchFamily="34" charset="0"/>
              <a:buChar char="•"/>
            </a:pPr>
            <a:r>
              <a:rPr lang="en-NZ" dirty="0"/>
              <a:t>Perceived </a:t>
            </a:r>
            <a:r>
              <a:rPr lang="en-NZ" b="1" dirty="0"/>
              <a:t>limitations of wholesale reinsurers</a:t>
            </a:r>
          </a:p>
          <a:p>
            <a:pPr marL="374650" lvl="1" indent="-374650">
              <a:buClrTx/>
              <a:buSzPct val="120000"/>
              <a:buFont typeface="Arial" panose="020B0604020202020204" pitchFamily="34" charset="0"/>
              <a:buChar char="•"/>
            </a:pPr>
            <a:r>
              <a:rPr lang="en-NZ" b="1" dirty="0"/>
              <a:t>Depleted membership</a:t>
            </a:r>
          </a:p>
        </p:txBody>
      </p:sp>
      <p:sp>
        <p:nvSpPr>
          <p:cNvPr id="4" name="AutoShape 5"/>
          <p:cNvSpPr>
            <a:spLocks noChangeArrowheads="1"/>
          </p:cNvSpPr>
          <p:nvPr/>
        </p:nvSpPr>
        <p:spPr bwMode="auto">
          <a:xfrm>
            <a:off x="685800" y="3068960"/>
            <a:ext cx="3810000" cy="1512168"/>
          </a:xfrm>
          <a:prstGeom prst="wedgeRoundRectCallout">
            <a:avLst>
              <a:gd name="adj1" fmla="val 36333"/>
              <a:gd name="adj2" fmla="val 64296"/>
              <a:gd name="adj3" fmla="val 16667"/>
            </a:avLst>
          </a:prstGeom>
          <a:solidFill>
            <a:schemeClr val="bg1"/>
          </a:solidFill>
          <a:ln w="12700">
            <a:solidFill>
              <a:srgbClr val="00B0F0"/>
            </a:solidFill>
            <a:miter lim="800000"/>
            <a:headEnd/>
            <a:tailEnd/>
          </a:ln>
          <a:effectLst/>
        </p:spPr>
        <p:txBody>
          <a:bodyPr/>
          <a:lstStyle/>
          <a:p>
            <a:pPr algn="ctr" eaLnBrk="0" hangingPunct="0"/>
            <a:r>
              <a:rPr lang="en-NZ" altLang="en-US" sz="1400" b="1" i="1" dirty="0" smtClean="0">
                <a:latin typeface="Arial" panose="020B0604020202020204" pitchFamily="34" charset="0"/>
              </a:rPr>
              <a:t>“LAPP came up with the idea that we’ll pay the contribution and, if there was a natural disaster, everyone will pay up to five times their contribution, up to twice a year. That meant we were going to be up for quite a lot of money.”</a:t>
            </a:r>
            <a:endParaRPr lang="en-NZ" altLang="en-US" sz="1400" b="1" i="1" dirty="0">
              <a:latin typeface="Arial" panose="020B0604020202020204" pitchFamily="34" charset="0"/>
            </a:endParaRPr>
          </a:p>
        </p:txBody>
      </p:sp>
      <p:sp>
        <p:nvSpPr>
          <p:cNvPr id="5" name="AutoShape 5"/>
          <p:cNvSpPr>
            <a:spLocks noChangeArrowheads="1"/>
          </p:cNvSpPr>
          <p:nvPr/>
        </p:nvSpPr>
        <p:spPr bwMode="auto">
          <a:xfrm>
            <a:off x="4572000" y="2708920"/>
            <a:ext cx="4098032" cy="792088"/>
          </a:xfrm>
          <a:prstGeom prst="wedgeRoundRectCallout">
            <a:avLst>
              <a:gd name="adj1" fmla="val -39853"/>
              <a:gd name="adj2" fmla="val 80936"/>
              <a:gd name="adj3" fmla="val 16667"/>
            </a:avLst>
          </a:prstGeom>
          <a:solidFill>
            <a:schemeClr val="bg1"/>
          </a:solidFill>
          <a:ln w="12700">
            <a:solidFill>
              <a:srgbClr val="92D050"/>
            </a:solidFill>
            <a:miter lim="800000"/>
            <a:headEnd/>
            <a:tailEnd/>
          </a:ln>
          <a:effectLst/>
        </p:spPr>
        <p:txBody>
          <a:bodyPr/>
          <a:lstStyle/>
          <a:p>
            <a:pPr algn="ctr" eaLnBrk="0" hangingPunct="0"/>
            <a:r>
              <a:rPr lang="en-NZ" altLang="en-US" sz="1400" b="1" i="1" dirty="0" smtClean="0">
                <a:latin typeface="Arial" panose="020B0604020202020204" pitchFamily="34" charset="0"/>
              </a:rPr>
              <a:t>“As a result of Christchurch, that led to LAPP’s problems and its inability to provide us with the cover that we required.”</a:t>
            </a:r>
            <a:endParaRPr lang="en-NZ" altLang="en-US" sz="1400" b="1" i="1" dirty="0">
              <a:latin typeface="Arial" panose="020B0604020202020204" pitchFamily="34" charset="0"/>
            </a:endParaRPr>
          </a:p>
        </p:txBody>
      </p:sp>
      <p:sp>
        <p:nvSpPr>
          <p:cNvPr id="6" name="AutoShape 5"/>
          <p:cNvSpPr>
            <a:spLocks noChangeArrowheads="1"/>
          </p:cNvSpPr>
          <p:nvPr/>
        </p:nvSpPr>
        <p:spPr bwMode="auto">
          <a:xfrm>
            <a:off x="4686300" y="3850568"/>
            <a:ext cx="3810000" cy="802568"/>
          </a:xfrm>
          <a:prstGeom prst="wedgeRoundRectCallout">
            <a:avLst>
              <a:gd name="adj1" fmla="val 658"/>
              <a:gd name="adj2" fmla="val -69140"/>
              <a:gd name="adj3" fmla="val 16667"/>
            </a:avLst>
          </a:prstGeom>
          <a:solidFill>
            <a:schemeClr val="bg1"/>
          </a:solidFill>
          <a:ln w="12700">
            <a:solidFill>
              <a:srgbClr val="00B0F0"/>
            </a:solidFill>
            <a:miter lim="800000"/>
            <a:headEnd/>
            <a:tailEnd/>
          </a:ln>
          <a:effectLst/>
        </p:spPr>
        <p:txBody>
          <a:bodyPr/>
          <a:lstStyle/>
          <a:p>
            <a:pPr algn="ctr" eaLnBrk="0" hangingPunct="0"/>
            <a:r>
              <a:rPr lang="en-NZ" altLang="en-US" sz="1400" b="1" i="1" dirty="0" smtClean="0">
                <a:latin typeface="Arial" panose="020B0604020202020204" pitchFamily="34" charset="0"/>
              </a:rPr>
              <a:t>“LAPP are limited, in terms of their pool, whereas, we’re dealing on the international market.”</a:t>
            </a:r>
            <a:endParaRPr lang="en-NZ" altLang="en-US" sz="1400" b="1" i="1" dirty="0">
              <a:latin typeface="Arial" panose="020B0604020202020204" pitchFamily="34" charset="0"/>
            </a:endParaRPr>
          </a:p>
        </p:txBody>
      </p:sp>
    </p:spTree>
    <p:extLst>
      <p:ext uri="{BB962C8B-B14F-4D97-AF65-F5344CB8AC3E}">
        <p14:creationId xmlns:p14="http://schemas.microsoft.com/office/powerpoint/2010/main" val="27543226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Perceived shortcomings of Civic Assurance</a:t>
            </a:r>
            <a:endParaRPr lang="en-NZ" dirty="0"/>
          </a:p>
        </p:txBody>
      </p:sp>
      <p:sp>
        <p:nvSpPr>
          <p:cNvPr id="3" name="Content Placeholder 2"/>
          <p:cNvSpPr>
            <a:spLocks noGrp="1"/>
          </p:cNvSpPr>
          <p:nvPr>
            <p:ph idx="1"/>
          </p:nvPr>
        </p:nvSpPr>
        <p:spPr>
          <a:xfrm>
            <a:off x="715828" y="1143000"/>
            <a:ext cx="7772400" cy="4495800"/>
          </a:xfrm>
        </p:spPr>
        <p:txBody>
          <a:bodyPr/>
          <a:lstStyle/>
          <a:p>
            <a:pPr marL="374650" lvl="1" indent="-374650">
              <a:buClrTx/>
              <a:buSzPct val="120000"/>
              <a:buFont typeface="Arial" panose="020B0604020202020204" pitchFamily="34" charset="0"/>
              <a:buChar char="•"/>
            </a:pPr>
            <a:r>
              <a:rPr lang="en-NZ" b="1" dirty="0"/>
              <a:t>Lack of transparency and clarity </a:t>
            </a:r>
            <a:r>
              <a:rPr lang="en-NZ" dirty="0"/>
              <a:t>in risk assessments and cover</a:t>
            </a:r>
          </a:p>
          <a:p>
            <a:pPr marL="374650" lvl="1" indent="-374650">
              <a:buClrTx/>
              <a:buSzPct val="120000"/>
              <a:buFont typeface="Arial" panose="020B0604020202020204" pitchFamily="34" charset="0"/>
              <a:buChar char="•"/>
            </a:pPr>
            <a:r>
              <a:rPr lang="en-NZ" dirty="0"/>
              <a:t>Dissatisfaction with </a:t>
            </a:r>
            <a:r>
              <a:rPr lang="en-NZ" b="1" dirty="0"/>
              <a:t>level of </a:t>
            </a:r>
            <a:r>
              <a:rPr lang="en-NZ" b="1" dirty="0" smtClean="0"/>
              <a:t>communication </a:t>
            </a:r>
            <a:r>
              <a:rPr lang="en-NZ" dirty="0" smtClean="0"/>
              <a:t>and</a:t>
            </a:r>
            <a:r>
              <a:rPr lang="en-NZ" b="1" dirty="0" smtClean="0"/>
              <a:t> </a:t>
            </a:r>
            <a:r>
              <a:rPr lang="en-NZ" b="1" dirty="0"/>
              <a:t>channels </a:t>
            </a:r>
            <a:r>
              <a:rPr lang="en-NZ" dirty="0" smtClean="0"/>
              <a:t>(promoting the LAPP to </a:t>
            </a:r>
            <a:r>
              <a:rPr lang="en-NZ" dirty="0" smtClean="0"/>
              <a:t>Councillors, rather than those who are involved in insurance decisions) </a:t>
            </a:r>
            <a:endParaRPr lang="en-NZ" dirty="0"/>
          </a:p>
          <a:p>
            <a:pPr marL="374650" lvl="1" indent="-374650">
              <a:buClrTx/>
              <a:buSzPct val="120000"/>
              <a:buFont typeface="Arial" panose="020B0604020202020204" pitchFamily="34" charset="0"/>
              <a:buChar char="•"/>
            </a:pPr>
            <a:r>
              <a:rPr lang="en-NZ" dirty="0"/>
              <a:t>Lack of </a:t>
            </a:r>
            <a:r>
              <a:rPr lang="en-NZ" b="1" dirty="0"/>
              <a:t>independent brokerage</a:t>
            </a:r>
          </a:p>
          <a:p>
            <a:pPr marL="374650" lvl="1" indent="-374650">
              <a:buClrTx/>
              <a:buSzPct val="120000"/>
              <a:buFont typeface="Arial" panose="020B0604020202020204" pitchFamily="34" charset="0"/>
              <a:buChar char="•"/>
            </a:pPr>
            <a:r>
              <a:rPr lang="en-NZ" dirty="0"/>
              <a:t>Perceived </a:t>
            </a:r>
            <a:r>
              <a:rPr lang="en-NZ" b="1" dirty="0"/>
              <a:t>conflicts of interest </a:t>
            </a:r>
            <a:r>
              <a:rPr lang="en-NZ" dirty="0"/>
              <a:t>with retention of Christchurch board members</a:t>
            </a:r>
          </a:p>
          <a:p>
            <a:pPr marL="374650" lvl="1" indent="-374650">
              <a:buClrTx/>
              <a:buSzPct val="120000"/>
              <a:buFont typeface="Arial" panose="020B0604020202020204" pitchFamily="34" charset="0"/>
              <a:buChar char="•"/>
            </a:pPr>
            <a:r>
              <a:rPr lang="en-NZ" dirty="0"/>
              <a:t>Requirement to give a </a:t>
            </a:r>
            <a:r>
              <a:rPr lang="en-NZ" b="1" dirty="0"/>
              <a:t>year’s notice</a:t>
            </a:r>
          </a:p>
        </p:txBody>
      </p:sp>
      <p:sp>
        <p:nvSpPr>
          <p:cNvPr id="4" name="AutoShape 5"/>
          <p:cNvSpPr>
            <a:spLocks noChangeArrowheads="1"/>
          </p:cNvSpPr>
          <p:nvPr/>
        </p:nvSpPr>
        <p:spPr bwMode="auto">
          <a:xfrm>
            <a:off x="467544" y="3417380"/>
            <a:ext cx="3810000" cy="1307763"/>
          </a:xfrm>
          <a:prstGeom prst="wedgeRoundRectCallout">
            <a:avLst>
              <a:gd name="adj1" fmla="val 36333"/>
              <a:gd name="adj2" fmla="val 64296"/>
              <a:gd name="adj3" fmla="val 16667"/>
            </a:avLst>
          </a:prstGeom>
          <a:solidFill>
            <a:schemeClr val="bg1"/>
          </a:solidFill>
          <a:ln w="12700">
            <a:solidFill>
              <a:srgbClr val="00B0F0"/>
            </a:solidFill>
            <a:miter lim="800000"/>
            <a:headEnd/>
            <a:tailEnd/>
          </a:ln>
          <a:effectLst/>
        </p:spPr>
        <p:txBody>
          <a:bodyPr/>
          <a:lstStyle/>
          <a:p>
            <a:pPr algn="ctr" eaLnBrk="0" hangingPunct="0"/>
            <a:r>
              <a:rPr lang="en-NZ" altLang="en-US" sz="1400" b="1" i="1" dirty="0" smtClean="0">
                <a:latin typeface="Arial" panose="020B0604020202020204" pitchFamily="34" charset="0"/>
              </a:rPr>
              <a:t>“That expertise that Aon were able to bring has enticed councils away from the LAPP, because they weren’t seeing the transparency that LAPP uses; the Australian people.”</a:t>
            </a:r>
            <a:endParaRPr lang="en-NZ" altLang="en-US" sz="1400" b="1" i="1" dirty="0">
              <a:latin typeface="Arial" panose="020B0604020202020204" pitchFamily="34" charset="0"/>
            </a:endParaRPr>
          </a:p>
        </p:txBody>
      </p:sp>
      <p:sp>
        <p:nvSpPr>
          <p:cNvPr id="5" name="AutoShape 5"/>
          <p:cNvSpPr>
            <a:spLocks noChangeArrowheads="1"/>
          </p:cNvSpPr>
          <p:nvPr/>
        </p:nvSpPr>
        <p:spPr bwMode="auto">
          <a:xfrm>
            <a:off x="4788024" y="2924944"/>
            <a:ext cx="3810000" cy="633494"/>
          </a:xfrm>
          <a:prstGeom prst="wedgeRoundRectCallout">
            <a:avLst>
              <a:gd name="adj1" fmla="val -45613"/>
              <a:gd name="adj2" fmla="val 75999"/>
              <a:gd name="adj3" fmla="val 16667"/>
            </a:avLst>
          </a:prstGeom>
          <a:solidFill>
            <a:schemeClr val="bg1"/>
          </a:solidFill>
          <a:ln w="12700">
            <a:solidFill>
              <a:srgbClr val="00B0F0"/>
            </a:solidFill>
            <a:miter lim="800000"/>
            <a:headEnd/>
            <a:tailEnd/>
          </a:ln>
          <a:effectLst/>
        </p:spPr>
        <p:txBody>
          <a:bodyPr/>
          <a:lstStyle/>
          <a:p>
            <a:pPr algn="ctr" eaLnBrk="0" hangingPunct="0"/>
            <a:r>
              <a:rPr lang="en-NZ" altLang="en-US" sz="1400" b="1" i="1" dirty="0" smtClean="0">
                <a:latin typeface="Arial" panose="020B0604020202020204" pitchFamily="34" charset="0"/>
              </a:rPr>
              <a:t>“The whole point of a broker is there’s some form of independence.”</a:t>
            </a:r>
            <a:endParaRPr lang="en-NZ" altLang="en-US" sz="1400" b="1" i="1" dirty="0">
              <a:latin typeface="Arial" panose="020B0604020202020204" pitchFamily="34" charset="0"/>
            </a:endParaRPr>
          </a:p>
        </p:txBody>
      </p:sp>
      <p:sp>
        <p:nvSpPr>
          <p:cNvPr id="6" name="AutoShape 5"/>
          <p:cNvSpPr>
            <a:spLocks noChangeArrowheads="1"/>
          </p:cNvSpPr>
          <p:nvPr/>
        </p:nvSpPr>
        <p:spPr bwMode="auto">
          <a:xfrm>
            <a:off x="4477886" y="4071831"/>
            <a:ext cx="3810000" cy="1306624"/>
          </a:xfrm>
          <a:prstGeom prst="wedgeRoundRectCallout">
            <a:avLst>
              <a:gd name="adj1" fmla="val -45180"/>
              <a:gd name="adj2" fmla="val -68732"/>
              <a:gd name="adj3" fmla="val 16667"/>
            </a:avLst>
          </a:prstGeom>
          <a:solidFill>
            <a:schemeClr val="bg1"/>
          </a:solidFill>
          <a:ln w="12700">
            <a:solidFill>
              <a:srgbClr val="92D050"/>
            </a:solidFill>
            <a:miter lim="800000"/>
            <a:headEnd/>
            <a:tailEnd/>
          </a:ln>
          <a:effectLst/>
        </p:spPr>
        <p:txBody>
          <a:bodyPr/>
          <a:lstStyle/>
          <a:p>
            <a:pPr algn="ctr" eaLnBrk="0" hangingPunct="0"/>
            <a:r>
              <a:rPr lang="en-NZ" altLang="en-US" sz="1400" b="1" i="1" dirty="0" smtClean="0">
                <a:latin typeface="Arial" panose="020B0604020202020204" pitchFamily="34" charset="0"/>
              </a:rPr>
              <a:t>“I certainly haven’t had a phone call, or a visit, or anything like that… Aon, as a broker, are held at arms length… Whereas, we get a political lobbying for LAPP to stay in the tent.”</a:t>
            </a:r>
            <a:endParaRPr lang="en-NZ" altLang="en-US" sz="1400" b="1" i="1" dirty="0">
              <a:latin typeface="Arial" panose="020B0604020202020204" pitchFamily="34" charset="0"/>
            </a:endParaRPr>
          </a:p>
        </p:txBody>
      </p:sp>
    </p:spTree>
    <p:extLst>
      <p:ext uri="{BB962C8B-B14F-4D97-AF65-F5344CB8AC3E}">
        <p14:creationId xmlns:p14="http://schemas.microsoft.com/office/powerpoint/2010/main" val="19423270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Non-members’ insurance arrangements</a:t>
            </a:r>
            <a:endParaRPr lang="en-NZ" dirty="0"/>
          </a:p>
        </p:txBody>
      </p:sp>
      <p:sp>
        <p:nvSpPr>
          <p:cNvPr id="3" name="Content Placeholder 2"/>
          <p:cNvSpPr>
            <a:spLocks noGrp="1"/>
          </p:cNvSpPr>
          <p:nvPr>
            <p:ph idx="1"/>
          </p:nvPr>
        </p:nvSpPr>
        <p:spPr/>
        <p:txBody>
          <a:bodyPr/>
          <a:lstStyle/>
          <a:p>
            <a:pPr marL="0" lvl="1" indent="0">
              <a:buClrTx/>
              <a:buSzPct val="120000"/>
              <a:buNone/>
            </a:pPr>
            <a:r>
              <a:rPr lang="en-NZ" dirty="0"/>
              <a:t>Most non-members are </a:t>
            </a:r>
            <a:r>
              <a:rPr lang="en-NZ" b="1" dirty="0"/>
              <a:t>self-insured</a:t>
            </a:r>
            <a:r>
              <a:rPr lang="en-NZ" dirty="0"/>
              <a:t>, due to:</a:t>
            </a:r>
          </a:p>
          <a:p>
            <a:pPr marL="374650" lvl="1" indent="-374650">
              <a:buClrTx/>
              <a:buSzPct val="120000"/>
              <a:buFont typeface="Arial" panose="020B0604020202020204" pitchFamily="34" charset="0"/>
              <a:buChar char="•"/>
            </a:pPr>
            <a:r>
              <a:rPr lang="en-NZ" b="1" dirty="0"/>
              <a:t>Low risk </a:t>
            </a:r>
            <a:r>
              <a:rPr lang="en-NZ" dirty="0"/>
              <a:t>exposure</a:t>
            </a:r>
          </a:p>
          <a:p>
            <a:pPr marL="374650" lvl="1" indent="-374650">
              <a:buClrTx/>
              <a:buSzPct val="120000"/>
              <a:buFont typeface="Arial" panose="020B0604020202020204" pitchFamily="34" charset="0"/>
              <a:buChar char="•"/>
            </a:pPr>
            <a:r>
              <a:rPr lang="en-NZ" dirty="0"/>
              <a:t>Concerns about </a:t>
            </a:r>
            <a:r>
              <a:rPr lang="en-NZ" b="1" dirty="0"/>
              <a:t>other councils’ infrastructure </a:t>
            </a:r>
            <a:r>
              <a:rPr lang="en-NZ" b="1" dirty="0" smtClean="0"/>
              <a:t>risk</a:t>
            </a:r>
            <a:r>
              <a:rPr lang="en-NZ" dirty="0" smtClean="0"/>
              <a:t>, compared to their own</a:t>
            </a:r>
            <a:endParaRPr lang="en-NZ" dirty="0"/>
          </a:p>
          <a:p>
            <a:pPr marL="374650" lvl="1" indent="-374650">
              <a:buClrTx/>
              <a:buSzPct val="120000"/>
              <a:buFont typeface="Arial" panose="020B0604020202020204" pitchFamily="34" charset="0"/>
              <a:buChar char="•"/>
            </a:pPr>
            <a:r>
              <a:rPr lang="en-NZ" dirty="0"/>
              <a:t>The </a:t>
            </a:r>
            <a:r>
              <a:rPr lang="en-NZ" b="1" dirty="0"/>
              <a:t>cost</a:t>
            </a:r>
            <a:r>
              <a:rPr lang="en-NZ" dirty="0"/>
              <a:t> of </a:t>
            </a:r>
            <a:r>
              <a:rPr lang="en-NZ" dirty="0" smtClean="0"/>
              <a:t>contribution/premium</a:t>
            </a:r>
            <a:endParaRPr lang="en-NZ" dirty="0"/>
          </a:p>
          <a:p>
            <a:pPr lvl="1"/>
            <a:endParaRPr lang="en-NZ" dirty="0" smtClean="0"/>
          </a:p>
          <a:p>
            <a:endParaRPr lang="en-NZ" dirty="0"/>
          </a:p>
        </p:txBody>
      </p:sp>
      <p:sp>
        <p:nvSpPr>
          <p:cNvPr id="4" name="AutoShape 5"/>
          <p:cNvSpPr>
            <a:spLocks noChangeArrowheads="1"/>
          </p:cNvSpPr>
          <p:nvPr/>
        </p:nvSpPr>
        <p:spPr bwMode="auto">
          <a:xfrm>
            <a:off x="827584" y="2636912"/>
            <a:ext cx="3810000" cy="1080120"/>
          </a:xfrm>
          <a:prstGeom prst="wedgeRoundRectCallout">
            <a:avLst>
              <a:gd name="adj1" fmla="val 36333"/>
              <a:gd name="adj2" fmla="val 64296"/>
              <a:gd name="adj3" fmla="val 16667"/>
            </a:avLst>
          </a:prstGeom>
          <a:solidFill>
            <a:schemeClr val="bg1"/>
          </a:solidFill>
          <a:ln w="12700">
            <a:solidFill>
              <a:srgbClr val="00B0F0"/>
            </a:solidFill>
            <a:miter lim="800000"/>
            <a:headEnd/>
            <a:tailEnd/>
          </a:ln>
          <a:effectLst/>
        </p:spPr>
        <p:txBody>
          <a:bodyPr/>
          <a:lstStyle/>
          <a:p>
            <a:pPr algn="ctr" eaLnBrk="0" hangingPunct="0"/>
            <a:r>
              <a:rPr lang="en-NZ" altLang="en-US" sz="1400" b="1" i="1" dirty="0" smtClean="0">
                <a:latin typeface="Arial" panose="020B0604020202020204" pitchFamily="34" charset="0"/>
              </a:rPr>
              <a:t>“We are a relatively small council and we have very little in the way of infrastructure. So, that’s been our policy to date. Self-insurance.”</a:t>
            </a:r>
            <a:endParaRPr lang="en-NZ" altLang="en-US" sz="1400" b="1" i="1" dirty="0">
              <a:latin typeface="Arial" panose="020B0604020202020204" pitchFamily="34" charset="0"/>
            </a:endParaRPr>
          </a:p>
        </p:txBody>
      </p:sp>
      <p:sp>
        <p:nvSpPr>
          <p:cNvPr id="5" name="AutoShape 5"/>
          <p:cNvSpPr>
            <a:spLocks noChangeArrowheads="1"/>
          </p:cNvSpPr>
          <p:nvPr/>
        </p:nvSpPr>
        <p:spPr bwMode="auto">
          <a:xfrm>
            <a:off x="4427984" y="3380749"/>
            <a:ext cx="3810000" cy="977280"/>
          </a:xfrm>
          <a:prstGeom prst="wedgeRoundRectCallout">
            <a:avLst>
              <a:gd name="adj1" fmla="val -50153"/>
              <a:gd name="adj2" fmla="val 66825"/>
              <a:gd name="adj3" fmla="val 16667"/>
            </a:avLst>
          </a:prstGeom>
          <a:solidFill>
            <a:schemeClr val="bg1"/>
          </a:solidFill>
          <a:ln w="12700">
            <a:solidFill>
              <a:srgbClr val="92D050"/>
            </a:solidFill>
            <a:miter lim="800000"/>
            <a:headEnd/>
            <a:tailEnd/>
          </a:ln>
          <a:effectLst/>
        </p:spPr>
        <p:txBody>
          <a:bodyPr/>
          <a:lstStyle/>
          <a:p>
            <a:pPr algn="ctr" eaLnBrk="0" hangingPunct="0"/>
            <a:r>
              <a:rPr lang="en-NZ" altLang="en-US" sz="1400" b="1" i="1" dirty="0" smtClean="0">
                <a:latin typeface="Arial" panose="020B0604020202020204" pitchFamily="34" charset="0"/>
              </a:rPr>
              <a:t>“Our risk is probably a lot smaller than a lot of other councils and, potentially, we’d be propping them up and us having not much benefit.”</a:t>
            </a:r>
            <a:endParaRPr lang="en-NZ" altLang="en-US" sz="1400" b="1" i="1" dirty="0">
              <a:latin typeface="Arial" panose="020B0604020202020204" pitchFamily="34" charset="0"/>
            </a:endParaRPr>
          </a:p>
        </p:txBody>
      </p:sp>
    </p:spTree>
    <p:extLst>
      <p:ext uri="{BB962C8B-B14F-4D97-AF65-F5344CB8AC3E}">
        <p14:creationId xmlns:p14="http://schemas.microsoft.com/office/powerpoint/2010/main" val="34649389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Opportunities to increase retention and attract past and non-members</a:t>
            </a:r>
            <a:endParaRPr lang="en-NZ" dirty="0"/>
          </a:p>
        </p:txBody>
      </p:sp>
      <p:sp>
        <p:nvSpPr>
          <p:cNvPr id="3" name="Content Placeholder 2"/>
          <p:cNvSpPr>
            <a:spLocks noGrp="1"/>
          </p:cNvSpPr>
          <p:nvPr>
            <p:ph idx="1"/>
          </p:nvPr>
        </p:nvSpPr>
        <p:spPr>
          <a:xfrm>
            <a:off x="685800" y="1340768"/>
            <a:ext cx="7772400" cy="4298032"/>
          </a:xfrm>
        </p:spPr>
        <p:txBody>
          <a:bodyPr/>
          <a:lstStyle/>
          <a:p>
            <a:pPr marL="0" lvl="1" indent="0">
              <a:buClrTx/>
              <a:buSzPct val="120000"/>
              <a:buNone/>
            </a:pPr>
            <a:r>
              <a:rPr lang="en-NZ" b="1" dirty="0"/>
              <a:t>More than half </a:t>
            </a:r>
            <a:r>
              <a:rPr lang="en-NZ" dirty="0"/>
              <a:t>of all councils surveyed expressed an interest in </a:t>
            </a:r>
            <a:r>
              <a:rPr lang="en-NZ" b="1" dirty="0"/>
              <a:t>proposed enhancements</a:t>
            </a:r>
          </a:p>
          <a:p>
            <a:pPr marL="0" lvl="1" indent="0">
              <a:buClrTx/>
              <a:buSzPct val="120000"/>
              <a:buNone/>
            </a:pPr>
            <a:r>
              <a:rPr lang="en-NZ" b="1" dirty="0"/>
              <a:t>New market </a:t>
            </a:r>
            <a:r>
              <a:rPr lang="en-NZ" b="1" dirty="0" smtClean="0"/>
              <a:t>opportunities</a:t>
            </a:r>
            <a:endParaRPr lang="en-NZ" dirty="0" smtClean="0"/>
          </a:p>
          <a:p>
            <a:pPr marL="374650" lvl="1" indent="-374650">
              <a:buClrTx/>
              <a:buSzPct val="120000"/>
              <a:buFont typeface="Arial" panose="020B0604020202020204" pitchFamily="34" charset="0"/>
              <a:buChar char="•"/>
            </a:pPr>
            <a:r>
              <a:rPr lang="en-NZ" dirty="0" smtClean="0"/>
              <a:t>Working </a:t>
            </a:r>
            <a:r>
              <a:rPr lang="en-NZ" b="1" dirty="0" smtClean="0"/>
              <a:t>collaboratively</a:t>
            </a:r>
            <a:r>
              <a:rPr lang="en-NZ" dirty="0" smtClean="0"/>
              <a:t> with councils to assess their risk and cover requirements (greater transparency and clarity)</a:t>
            </a:r>
          </a:p>
          <a:p>
            <a:pPr marL="374650" lvl="1" indent="-374650">
              <a:buClrTx/>
              <a:buSzPct val="120000"/>
              <a:buFont typeface="Arial" panose="020B0604020202020204" pitchFamily="34" charset="0"/>
              <a:buChar char="•"/>
            </a:pPr>
            <a:r>
              <a:rPr lang="en-NZ" dirty="0" smtClean="0"/>
              <a:t>Enhanced </a:t>
            </a:r>
            <a:r>
              <a:rPr lang="en-NZ" b="1" dirty="0"/>
              <a:t>service </a:t>
            </a:r>
            <a:r>
              <a:rPr lang="en-NZ" b="1" dirty="0" smtClean="0"/>
              <a:t>support </a:t>
            </a:r>
            <a:r>
              <a:rPr lang="en-NZ" dirty="0" smtClean="0"/>
              <a:t>(in line with brokers</a:t>
            </a:r>
            <a:r>
              <a:rPr lang="en-NZ" dirty="0" smtClean="0"/>
              <a:t>)</a:t>
            </a:r>
            <a:endParaRPr lang="en-NZ" dirty="0"/>
          </a:p>
          <a:p>
            <a:pPr marL="374650" lvl="1" indent="-374650">
              <a:buClrTx/>
              <a:buSzPct val="120000"/>
              <a:buFont typeface="Arial" panose="020B0604020202020204" pitchFamily="34" charset="0"/>
              <a:buChar char="•"/>
            </a:pPr>
            <a:r>
              <a:rPr lang="en-NZ" dirty="0"/>
              <a:t>Providing insurance cover for currently </a:t>
            </a:r>
            <a:r>
              <a:rPr lang="en-NZ" b="1" dirty="0" smtClean="0"/>
              <a:t>uninsurable </a:t>
            </a:r>
            <a:r>
              <a:rPr lang="en-NZ" b="1" dirty="0"/>
              <a:t>assets </a:t>
            </a:r>
            <a:r>
              <a:rPr lang="en-NZ" dirty="0"/>
              <a:t>(bridges, </a:t>
            </a:r>
            <a:r>
              <a:rPr lang="en-NZ" dirty="0" err="1"/>
              <a:t>roading</a:t>
            </a:r>
            <a:r>
              <a:rPr lang="en-NZ" dirty="0"/>
              <a:t>)</a:t>
            </a:r>
          </a:p>
          <a:p>
            <a:pPr marL="374650" lvl="1" indent="-374650">
              <a:buClrTx/>
              <a:buSzPct val="120000"/>
              <a:buFont typeface="Arial" panose="020B0604020202020204" pitchFamily="34" charset="0"/>
              <a:buChar char="•"/>
            </a:pPr>
            <a:r>
              <a:rPr lang="en-NZ" dirty="0"/>
              <a:t>Having </a:t>
            </a:r>
            <a:r>
              <a:rPr lang="en-NZ" b="1" dirty="0"/>
              <a:t>separate LAPP funds </a:t>
            </a:r>
            <a:r>
              <a:rPr lang="en-NZ" dirty="0"/>
              <a:t>for urban vs. provincial councils </a:t>
            </a:r>
            <a:r>
              <a:rPr lang="en-NZ" dirty="0" smtClean="0"/>
              <a:t> (ameliorating </a:t>
            </a:r>
            <a:r>
              <a:rPr lang="en-NZ" dirty="0"/>
              <a:t>concerns about exposure to other councils’ </a:t>
            </a:r>
            <a:r>
              <a:rPr lang="en-NZ" dirty="0" smtClean="0"/>
              <a:t>risks)</a:t>
            </a:r>
            <a:endParaRPr lang="en-NZ" dirty="0"/>
          </a:p>
        </p:txBody>
      </p:sp>
      <p:sp>
        <p:nvSpPr>
          <p:cNvPr id="4" name="AutoShape 5"/>
          <p:cNvSpPr>
            <a:spLocks noChangeArrowheads="1"/>
          </p:cNvSpPr>
          <p:nvPr/>
        </p:nvSpPr>
        <p:spPr bwMode="auto">
          <a:xfrm>
            <a:off x="467544" y="4293096"/>
            <a:ext cx="5328592" cy="1080120"/>
          </a:xfrm>
          <a:prstGeom prst="wedgeRoundRectCallout">
            <a:avLst>
              <a:gd name="adj1" fmla="val 36333"/>
              <a:gd name="adj2" fmla="val 64296"/>
              <a:gd name="adj3" fmla="val 16667"/>
            </a:avLst>
          </a:prstGeom>
          <a:solidFill>
            <a:schemeClr val="bg1"/>
          </a:solidFill>
          <a:ln w="12700">
            <a:solidFill>
              <a:srgbClr val="00B0F0"/>
            </a:solidFill>
            <a:miter lim="800000"/>
            <a:headEnd/>
            <a:tailEnd/>
          </a:ln>
          <a:effectLst/>
        </p:spPr>
        <p:txBody>
          <a:bodyPr/>
          <a:lstStyle/>
          <a:p>
            <a:pPr algn="ctr" eaLnBrk="0" hangingPunct="0"/>
            <a:r>
              <a:rPr lang="en-NZ" altLang="en-US" sz="1400" b="1" i="1" dirty="0" smtClean="0">
                <a:latin typeface="Arial" panose="020B0604020202020204" pitchFamily="34" charset="0"/>
              </a:rPr>
              <a:t>“The LAPP fund should be structured in a way to minimise risk. Let’s say we had three LAPP funds… Because they’re all geographically distant from each other, it’s unlikely they’re all going to be hit in the same year.”</a:t>
            </a:r>
            <a:endParaRPr lang="en-NZ" altLang="en-US" sz="1400" b="1" i="1" dirty="0">
              <a:latin typeface="Arial" panose="020B0604020202020204" pitchFamily="34" charset="0"/>
            </a:endParaRPr>
          </a:p>
        </p:txBody>
      </p:sp>
      <p:sp>
        <p:nvSpPr>
          <p:cNvPr id="5" name="AutoShape 5"/>
          <p:cNvSpPr>
            <a:spLocks noChangeArrowheads="1"/>
          </p:cNvSpPr>
          <p:nvPr/>
        </p:nvSpPr>
        <p:spPr bwMode="auto">
          <a:xfrm>
            <a:off x="5823068" y="4815438"/>
            <a:ext cx="3008575" cy="977280"/>
          </a:xfrm>
          <a:prstGeom prst="wedgeRoundRectCallout">
            <a:avLst>
              <a:gd name="adj1" fmla="val -76204"/>
              <a:gd name="adj2" fmla="val 31422"/>
              <a:gd name="adj3" fmla="val 16667"/>
            </a:avLst>
          </a:prstGeom>
          <a:solidFill>
            <a:schemeClr val="bg1"/>
          </a:solidFill>
          <a:ln w="12700">
            <a:solidFill>
              <a:srgbClr val="92D050"/>
            </a:solidFill>
            <a:miter lim="800000"/>
            <a:headEnd/>
            <a:tailEnd/>
          </a:ln>
          <a:effectLst/>
        </p:spPr>
        <p:txBody>
          <a:bodyPr/>
          <a:lstStyle/>
          <a:p>
            <a:pPr algn="ctr" eaLnBrk="0" hangingPunct="0"/>
            <a:r>
              <a:rPr lang="en-NZ" altLang="en-US" sz="1400" b="1" i="1" dirty="0" smtClean="0">
                <a:latin typeface="Arial" panose="020B0604020202020204" pitchFamily="34" charset="0"/>
              </a:rPr>
              <a:t>“We just need to see more of them and they need to be seen to be working closer with us.”</a:t>
            </a:r>
            <a:endParaRPr lang="en-NZ" altLang="en-US" sz="1400" b="1" i="1" dirty="0">
              <a:latin typeface="Arial" panose="020B0604020202020204" pitchFamily="34" charset="0"/>
            </a:endParaRPr>
          </a:p>
        </p:txBody>
      </p:sp>
    </p:spTree>
    <p:extLst>
      <p:ext uri="{BB962C8B-B14F-4D97-AF65-F5344CB8AC3E}">
        <p14:creationId xmlns:p14="http://schemas.microsoft.com/office/powerpoint/2010/main" val="37192121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title"/>
          </p:nvPr>
        </p:nvSpPr>
        <p:spPr/>
        <p:txBody>
          <a:bodyPr/>
          <a:lstStyle/>
          <a:p>
            <a:r>
              <a:rPr lang="en-US" altLang="en-US" dirty="0" smtClean="0"/>
              <a:t>Areas of opportunity</a:t>
            </a:r>
            <a:endParaRPr lang="en-NZ" altLang="en-US" dirty="0"/>
          </a:p>
        </p:txBody>
      </p:sp>
      <p:pic>
        <p:nvPicPr>
          <p:cNvPr id="3" name="Picture 2"/>
          <p:cNvPicPr>
            <a:picLocks noChangeAspect="1"/>
          </p:cNvPicPr>
          <p:nvPr/>
        </p:nvPicPr>
        <p:blipFill>
          <a:blip r:embed="rId2"/>
          <a:stretch>
            <a:fillRect/>
          </a:stretch>
        </p:blipFill>
        <p:spPr>
          <a:xfrm>
            <a:off x="467544" y="739081"/>
            <a:ext cx="8186906" cy="5354215"/>
          </a:xfrm>
          <a:prstGeom prst="rect">
            <a:avLst/>
          </a:prstGeom>
        </p:spPr>
      </p:pic>
    </p:spTree>
    <p:extLst>
      <p:ext uri="{BB962C8B-B14F-4D97-AF65-F5344CB8AC3E}">
        <p14:creationId xmlns:p14="http://schemas.microsoft.com/office/powerpoint/2010/main" val="39510660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5"/>
          <p:cNvSpPr>
            <a:spLocks noGrp="1" noChangeArrowheads="1"/>
          </p:cNvSpPr>
          <p:nvPr>
            <p:ph type="body" idx="1"/>
          </p:nvPr>
        </p:nvSpPr>
        <p:spPr>
          <a:xfrm>
            <a:off x="685800" y="1176338"/>
            <a:ext cx="7772400" cy="4495800"/>
          </a:xfrm>
          <a:noFill/>
          <a:ln/>
        </p:spPr>
        <p:txBody>
          <a:bodyPr/>
          <a:lstStyle/>
          <a:p>
            <a:pPr>
              <a:buFont typeface="Arial" panose="020B0604020202020204" pitchFamily="34" charset="0"/>
              <a:buChar char="•"/>
            </a:pPr>
            <a:r>
              <a:rPr lang="en-US" altLang="en-US" dirty="0"/>
              <a:t>W</a:t>
            </a:r>
            <a:r>
              <a:rPr lang="en-US" altLang="en-US" dirty="0" smtClean="0"/>
              <a:t>hy we did the research</a:t>
            </a:r>
          </a:p>
          <a:p>
            <a:pPr>
              <a:buFont typeface="Arial" panose="020B0604020202020204" pitchFamily="34" charset="0"/>
              <a:buChar char="•"/>
            </a:pPr>
            <a:r>
              <a:rPr lang="en-US" altLang="en-US" dirty="0" smtClean="0"/>
              <a:t>How we carried it out</a:t>
            </a:r>
          </a:p>
          <a:p>
            <a:pPr>
              <a:buFont typeface="Arial" panose="020B0604020202020204" pitchFamily="34" charset="0"/>
              <a:buChar char="•"/>
            </a:pPr>
            <a:r>
              <a:rPr lang="en-US" altLang="en-US" dirty="0" smtClean="0"/>
              <a:t>Whom we included</a:t>
            </a:r>
          </a:p>
          <a:p>
            <a:pPr>
              <a:buFont typeface="Arial" panose="020B0604020202020204" pitchFamily="34" charset="0"/>
              <a:buChar char="•"/>
            </a:pPr>
            <a:r>
              <a:rPr lang="en-US" altLang="en-US" dirty="0" smtClean="0"/>
              <a:t>What we found out:</a:t>
            </a:r>
          </a:p>
          <a:p>
            <a:pPr lvl="1">
              <a:buFont typeface="Arial" panose="020B0604020202020204" pitchFamily="34" charset="0"/>
              <a:buChar char="•"/>
            </a:pPr>
            <a:r>
              <a:rPr lang="en-US" altLang="en-US" dirty="0" smtClean="0"/>
              <a:t>Insurance decision making considerations</a:t>
            </a:r>
          </a:p>
          <a:p>
            <a:pPr lvl="1">
              <a:buFont typeface="Arial" panose="020B0604020202020204" pitchFamily="34" charset="0"/>
              <a:buChar char="•"/>
            </a:pPr>
            <a:r>
              <a:rPr lang="en-US" altLang="en-US" dirty="0" smtClean="0"/>
              <a:t>Factors important to retaining current members</a:t>
            </a:r>
          </a:p>
          <a:p>
            <a:pPr lvl="1">
              <a:buFont typeface="Arial" panose="020B0604020202020204" pitchFamily="34" charset="0"/>
              <a:buChar char="•"/>
            </a:pPr>
            <a:r>
              <a:rPr lang="en-US" altLang="en-US" dirty="0" smtClean="0"/>
              <a:t>Reasons past members exited</a:t>
            </a:r>
          </a:p>
          <a:p>
            <a:pPr lvl="1">
              <a:buFont typeface="Arial" panose="020B0604020202020204" pitchFamily="34" charset="0"/>
              <a:buChar char="•"/>
            </a:pPr>
            <a:r>
              <a:rPr lang="en-US" altLang="en-US" dirty="0" smtClean="0"/>
              <a:t>Why non-members have never been in the LAPP</a:t>
            </a:r>
          </a:p>
          <a:p>
            <a:pPr lvl="1">
              <a:buFont typeface="Arial" panose="020B0604020202020204" pitchFamily="34" charset="0"/>
              <a:buChar char="•"/>
            </a:pPr>
            <a:r>
              <a:rPr lang="en-US" altLang="en-US" dirty="0" smtClean="0"/>
              <a:t>Opportunities to increase retention and attract past and non-members</a:t>
            </a:r>
            <a:endParaRPr lang="en-US" altLang="en-US" dirty="0"/>
          </a:p>
          <a:p>
            <a:endParaRPr lang="en-US" altLang="en-US" sz="2000" dirty="0" smtClean="0"/>
          </a:p>
          <a:p>
            <a:endParaRPr lang="en-US" altLang="en-US" sz="2000" dirty="0"/>
          </a:p>
          <a:p>
            <a:endParaRPr lang="en-US" altLang="en-US" sz="2000" dirty="0" smtClean="0"/>
          </a:p>
          <a:p>
            <a:pPr>
              <a:buFont typeface="Arial" panose="020B0604020202020204" pitchFamily="34" charset="0"/>
              <a:buChar char="•"/>
            </a:pPr>
            <a:endParaRPr lang="en-US" altLang="en-US" dirty="0" smtClean="0"/>
          </a:p>
        </p:txBody>
      </p:sp>
      <p:sp>
        <p:nvSpPr>
          <p:cNvPr id="25608" name="Rectangle 8"/>
          <p:cNvSpPr>
            <a:spLocks noGrp="1" noChangeArrowheads="1"/>
          </p:cNvSpPr>
          <p:nvPr>
            <p:ph type="title"/>
          </p:nvPr>
        </p:nvSpPr>
        <p:spPr/>
        <p:txBody>
          <a:bodyPr/>
          <a:lstStyle/>
          <a:p>
            <a:r>
              <a:rPr lang="en-US" altLang="en-US" dirty="0" smtClean="0"/>
              <a:t>This presentation</a:t>
            </a:r>
            <a:endParaRPr lang="en-NZ" altLang="en-US" dirty="0"/>
          </a:p>
        </p:txBody>
      </p:sp>
    </p:spTree>
    <p:extLst>
      <p:ext uri="{BB962C8B-B14F-4D97-AF65-F5344CB8AC3E}">
        <p14:creationId xmlns:p14="http://schemas.microsoft.com/office/powerpoint/2010/main" val="21701604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708920"/>
            <a:ext cx="7772400" cy="838200"/>
          </a:xfrm>
        </p:spPr>
        <p:txBody>
          <a:bodyPr/>
          <a:lstStyle/>
          <a:p>
            <a:pPr algn="r"/>
            <a:r>
              <a:rPr lang="en-NZ" sz="3600" dirty="0" smtClean="0"/>
              <a:t>Background</a:t>
            </a:r>
            <a:endParaRPr lang="en-NZ" sz="3600" dirty="0"/>
          </a:p>
        </p:txBody>
      </p:sp>
      <p:cxnSp>
        <p:nvCxnSpPr>
          <p:cNvPr id="4" name="Straight Connector 3"/>
          <p:cNvCxnSpPr/>
          <p:nvPr/>
        </p:nvCxnSpPr>
        <p:spPr>
          <a:xfrm>
            <a:off x="611560" y="3573016"/>
            <a:ext cx="7776864" cy="0"/>
          </a:xfrm>
          <a:prstGeom prst="line">
            <a:avLst/>
          </a:prstGeom>
          <a:ln w="38100">
            <a:solidFill>
              <a:srgbClr val="CCBB88"/>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7744" y="2692956"/>
            <a:ext cx="3162300" cy="1447800"/>
          </a:xfrm>
          <a:prstGeom prst="rect">
            <a:avLst/>
          </a:prstGeom>
        </p:spPr>
      </p:pic>
    </p:spTree>
    <p:extLst>
      <p:ext uri="{BB962C8B-B14F-4D97-AF65-F5344CB8AC3E}">
        <p14:creationId xmlns:p14="http://schemas.microsoft.com/office/powerpoint/2010/main" val="41078710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5"/>
          <p:cNvSpPr>
            <a:spLocks noGrp="1" noChangeArrowheads="1"/>
          </p:cNvSpPr>
          <p:nvPr>
            <p:ph type="body" idx="1"/>
          </p:nvPr>
        </p:nvSpPr>
        <p:spPr>
          <a:xfrm>
            <a:off x="685800" y="1176338"/>
            <a:ext cx="7772400" cy="4495800"/>
          </a:xfrm>
          <a:noFill/>
          <a:ln/>
        </p:spPr>
        <p:txBody>
          <a:bodyPr/>
          <a:lstStyle/>
          <a:p>
            <a:pPr>
              <a:buFont typeface="Arial" panose="020B0604020202020204" pitchFamily="34" charset="0"/>
              <a:buChar char="•"/>
            </a:pPr>
            <a:r>
              <a:rPr lang="en-US" altLang="en-US" dirty="0"/>
              <a:t>In 2010, the </a:t>
            </a:r>
            <a:r>
              <a:rPr lang="en-US" altLang="en-US" b="1" dirty="0"/>
              <a:t>majority of councils </a:t>
            </a:r>
            <a:r>
              <a:rPr lang="en-US" altLang="en-US" dirty="0"/>
              <a:t>were members of the LAPP</a:t>
            </a:r>
          </a:p>
          <a:p>
            <a:pPr>
              <a:buFont typeface="Arial" panose="020B0604020202020204" pitchFamily="34" charset="0"/>
              <a:buChar char="•"/>
            </a:pPr>
            <a:r>
              <a:rPr lang="en-US" altLang="en-US" dirty="0"/>
              <a:t>Since the fund’s </a:t>
            </a:r>
            <a:r>
              <a:rPr lang="en-US" altLang="en-US" dirty="0" smtClean="0"/>
              <a:t>depletion, </a:t>
            </a:r>
            <a:r>
              <a:rPr lang="en-US" altLang="en-US" dirty="0"/>
              <a:t>as a result of the Canterbury earthquakes, </a:t>
            </a:r>
            <a:r>
              <a:rPr lang="en-US" altLang="en-US" b="1" dirty="0"/>
              <a:t>numbers have dwindled </a:t>
            </a:r>
            <a:r>
              <a:rPr lang="en-US" altLang="en-US" dirty="0"/>
              <a:t>to just 32 of the 82 councils</a:t>
            </a:r>
          </a:p>
          <a:p>
            <a:pPr>
              <a:buFont typeface="Arial" panose="020B0604020202020204" pitchFamily="34" charset="0"/>
              <a:buChar char="•"/>
            </a:pPr>
            <a:r>
              <a:rPr lang="en-US" altLang="en-US" dirty="0"/>
              <a:t>Exited councils have either </a:t>
            </a:r>
            <a:r>
              <a:rPr lang="en-US" altLang="en-US" b="1" dirty="0"/>
              <a:t>insured privately </a:t>
            </a:r>
            <a:r>
              <a:rPr lang="en-US" altLang="en-US" dirty="0"/>
              <a:t>or joined </a:t>
            </a:r>
            <a:r>
              <a:rPr lang="en-US" altLang="en-US" b="1" dirty="0"/>
              <a:t>regional LASS</a:t>
            </a:r>
          </a:p>
          <a:p>
            <a:endParaRPr lang="en-US" altLang="en-US" sz="2000" dirty="0" smtClean="0"/>
          </a:p>
          <a:p>
            <a:endParaRPr lang="en-US" altLang="en-US" sz="2000" dirty="0"/>
          </a:p>
          <a:p>
            <a:endParaRPr lang="en-US" altLang="en-US" sz="2000" dirty="0" smtClean="0"/>
          </a:p>
          <a:p>
            <a:pPr>
              <a:buFont typeface="Arial" panose="020B0604020202020204" pitchFamily="34" charset="0"/>
              <a:buChar char="•"/>
            </a:pPr>
            <a:endParaRPr lang="en-US" altLang="en-US" dirty="0" smtClean="0"/>
          </a:p>
          <a:p>
            <a:pPr>
              <a:buFont typeface="Arial" panose="020B0604020202020204" pitchFamily="34" charset="0"/>
              <a:buChar char="•"/>
            </a:pPr>
            <a:r>
              <a:rPr lang="en-US" altLang="en-US" dirty="0" smtClean="0"/>
              <a:t>To </a:t>
            </a:r>
            <a:r>
              <a:rPr lang="en-US" altLang="en-US" b="1" dirty="0"/>
              <a:t>avert further decline </a:t>
            </a:r>
            <a:r>
              <a:rPr lang="en-US" altLang="en-US" dirty="0"/>
              <a:t>and </a:t>
            </a:r>
            <a:r>
              <a:rPr lang="en-US" altLang="en-US" b="1" dirty="0"/>
              <a:t>attract more councils</a:t>
            </a:r>
            <a:r>
              <a:rPr lang="en-US" altLang="en-US" dirty="0"/>
              <a:t>, Civic Assurance are developing a </a:t>
            </a:r>
            <a:r>
              <a:rPr lang="en-US" altLang="en-US" b="1" dirty="0"/>
              <a:t>marketing </a:t>
            </a:r>
            <a:r>
              <a:rPr lang="en-US" altLang="en-US" b="1" dirty="0" smtClean="0"/>
              <a:t>plan</a:t>
            </a:r>
            <a:endParaRPr lang="en-US" altLang="en-US" dirty="0"/>
          </a:p>
        </p:txBody>
      </p:sp>
      <p:sp>
        <p:nvSpPr>
          <p:cNvPr id="25608" name="Rectangle 8"/>
          <p:cNvSpPr>
            <a:spLocks noGrp="1" noChangeArrowheads="1"/>
          </p:cNvSpPr>
          <p:nvPr>
            <p:ph type="title"/>
          </p:nvPr>
        </p:nvSpPr>
        <p:spPr/>
        <p:txBody>
          <a:bodyPr/>
          <a:lstStyle/>
          <a:p>
            <a:r>
              <a:rPr lang="en-US" altLang="en-US"/>
              <a:t>Background</a:t>
            </a:r>
            <a:endParaRPr lang="en-NZ" altLang="en-US"/>
          </a:p>
        </p:txBody>
      </p:sp>
      <p:sp>
        <p:nvSpPr>
          <p:cNvPr id="4" name="AutoShape 5"/>
          <p:cNvSpPr>
            <a:spLocks noChangeArrowheads="1"/>
          </p:cNvSpPr>
          <p:nvPr/>
        </p:nvSpPr>
        <p:spPr bwMode="auto">
          <a:xfrm>
            <a:off x="706747" y="2780928"/>
            <a:ext cx="3810000" cy="720080"/>
          </a:xfrm>
          <a:prstGeom prst="wedgeRoundRectCallout">
            <a:avLst>
              <a:gd name="adj1" fmla="val 36333"/>
              <a:gd name="adj2" fmla="val 64296"/>
              <a:gd name="adj3" fmla="val 16667"/>
            </a:avLst>
          </a:prstGeom>
          <a:solidFill>
            <a:schemeClr val="bg1"/>
          </a:solidFill>
          <a:ln w="12700">
            <a:solidFill>
              <a:srgbClr val="92D050"/>
            </a:solidFill>
            <a:miter lim="800000"/>
            <a:headEnd/>
            <a:tailEnd/>
          </a:ln>
          <a:effectLst/>
        </p:spPr>
        <p:txBody>
          <a:bodyPr/>
          <a:lstStyle/>
          <a:p>
            <a:pPr algn="ctr" eaLnBrk="0" hangingPunct="0"/>
            <a:r>
              <a:rPr lang="en-NZ" altLang="en-US" sz="1400" b="1" i="1" dirty="0" smtClean="0">
                <a:latin typeface="Arial" panose="020B0604020202020204" pitchFamily="34" charset="0"/>
              </a:rPr>
              <a:t>“Because our LASS has now grown, we’ve now got huge purchasing power.”</a:t>
            </a:r>
            <a:endParaRPr lang="en-NZ" altLang="en-US" sz="1400" b="1" i="1" dirty="0">
              <a:latin typeface="Arial" panose="020B0604020202020204" pitchFamily="34" charset="0"/>
            </a:endParaRPr>
          </a:p>
        </p:txBody>
      </p:sp>
      <p:sp>
        <p:nvSpPr>
          <p:cNvPr id="5" name="AutoShape 5"/>
          <p:cNvSpPr>
            <a:spLocks noChangeArrowheads="1"/>
          </p:cNvSpPr>
          <p:nvPr/>
        </p:nvSpPr>
        <p:spPr bwMode="auto">
          <a:xfrm>
            <a:off x="4860032" y="2754009"/>
            <a:ext cx="3954016" cy="1291618"/>
          </a:xfrm>
          <a:prstGeom prst="wedgeRoundRectCallout">
            <a:avLst>
              <a:gd name="adj1" fmla="val -84088"/>
              <a:gd name="adj2" fmla="val 37509"/>
              <a:gd name="adj3" fmla="val 16667"/>
            </a:avLst>
          </a:prstGeom>
          <a:solidFill>
            <a:schemeClr val="bg1"/>
          </a:solidFill>
          <a:ln w="12700">
            <a:solidFill>
              <a:srgbClr val="00B0F0"/>
            </a:solidFill>
            <a:miter lim="800000"/>
            <a:headEnd/>
            <a:tailEnd/>
          </a:ln>
          <a:effectLst/>
        </p:spPr>
        <p:txBody>
          <a:bodyPr/>
          <a:lstStyle/>
          <a:p>
            <a:pPr algn="ctr" eaLnBrk="0" hangingPunct="0"/>
            <a:r>
              <a:rPr lang="en-NZ" altLang="en-US" sz="1400" b="1" i="1" dirty="0" smtClean="0">
                <a:latin typeface="Arial" panose="020B0604020202020204" pitchFamily="34" charset="0"/>
              </a:rPr>
              <a:t>“The commercial insurance market worked very hard to try to deliver a product to the 20 or so councils that were exiting the LAPP and were able to come up with something pretty attractive.”</a:t>
            </a:r>
            <a:endParaRPr lang="en-NZ" altLang="en-US" sz="1400" b="1" i="1"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708920"/>
            <a:ext cx="7772400" cy="838200"/>
          </a:xfrm>
        </p:spPr>
        <p:txBody>
          <a:bodyPr/>
          <a:lstStyle/>
          <a:p>
            <a:pPr algn="r"/>
            <a:r>
              <a:rPr lang="en-NZ" sz="3600" dirty="0" smtClean="0"/>
              <a:t>Purpose and design</a:t>
            </a:r>
            <a:endParaRPr lang="en-NZ" sz="3600" dirty="0"/>
          </a:p>
        </p:txBody>
      </p:sp>
      <p:cxnSp>
        <p:nvCxnSpPr>
          <p:cNvPr id="4" name="Straight Connector 3"/>
          <p:cNvCxnSpPr/>
          <p:nvPr/>
        </p:nvCxnSpPr>
        <p:spPr>
          <a:xfrm>
            <a:off x="611560" y="3573016"/>
            <a:ext cx="7776864" cy="0"/>
          </a:xfrm>
          <a:prstGeom prst="line">
            <a:avLst/>
          </a:prstGeom>
          <a:ln w="38100">
            <a:solidFill>
              <a:srgbClr val="CCBB88"/>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7624" y="2348880"/>
            <a:ext cx="2627742" cy="1748643"/>
          </a:xfrm>
          <a:prstGeom prst="rect">
            <a:avLst/>
          </a:prstGeom>
        </p:spPr>
      </p:pic>
    </p:spTree>
    <p:extLst>
      <p:ext uri="{BB962C8B-B14F-4D97-AF65-F5344CB8AC3E}">
        <p14:creationId xmlns:p14="http://schemas.microsoft.com/office/powerpoint/2010/main" val="32072449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xfrm>
            <a:off x="685800" y="1176338"/>
            <a:ext cx="7772400" cy="4495800"/>
          </a:xfrm>
          <a:noFill/>
          <a:ln/>
        </p:spPr>
        <p:txBody>
          <a:bodyPr/>
          <a:lstStyle/>
          <a:p>
            <a:pPr marL="0" indent="0">
              <a:buNone/>
            </a:pPr>
            <a:r>
              <a:rPr lang="en-US" altLang="en-US" dirty="0"/>
              <a:t>To </a:t>
            </a:r>
            <a:r>
              <a:rPr lang="en-US" altLang="en-US" b="1" dirty="0"/>
              <a:t>inform the marketing plan </a:t>
            </a:r>
            <a:r>
              <a:rPr lang="en-US" altLang="en-US" dirty="0"/>
              <a:t>by providing an understanding of</a:t>
            </a:r>
            <a:r>
              <a:rPr lang="en-US" altLang="en-US" dirty="0" smtClean="0"/>
              <a:t>:</a:t>
            </a:r>
          </a:p>
          <a:p>
            <a:pPr marL="0" indent="0">
              <a:buNone/>
            </a:pPr>
            <a:endParaRPr lang="en-US" altLang="en-US" dirty="0"/>
          </a:p>
          <a:p>
            <a:pPr marL="374650" lvl="1" indent="-374650">
              <a:buClrTx/>
              <a:buSzPct val="120000"/>
              <a:buFont typeface="Arial" panose="020B0604020202020204" pitchFamily="34" charset="0"/>
              <a:buChar char="•"/>
            </a:pPr>
            <a:r>
              <a:rPr lang="en-US" altLang="en-US" dirty="0"/>
              <a:t>Current members’ </a:t>
            </a:r>
            <a:r>
              <a:rPr lang="en-US" altLang="en-US" b="1" dirty="0"/>
              <a:t>value of the </a:t>
            </a:r>
            <a:r>
              <a:rPr lang="en-US" altLang="en-US" b="1" dirty="0" smtClean="0"/>
              <a:t>LAPP and current satisfaction </a:t>
            </a:r>
            <a:endParaRPr lang="en-US" altLang="en-US" b="1" dirty="0"/>
          </a:p>
          <a:p>
            <a:pPr marL="374650" lvl="1" indent="-374650">
              <a:buClrTx/>
              <a:buSzPct val="120000"/>
              <a:buFont typeface="Arial" panose="020B0604020202020204" pitchFamily="34" charset="0"/>
              <a:buChar char="•"/>
            </a:pPr>
            <a:r>
              <a:rPr lang="en-US" altLang="en-US" dirty="0"/>
              <a:t>Past members’ </a:t>
            </a:r>
            <a:r>
              <a:rPr lang="en-US" altLang="en-US" b="1" dirty="0"/>
              <a:t>reasons for exiting </a:t>
            </a:r>
            <a:r>
              <a:rPr lang="en-US" altLang="en-US" dirty="0"/>
              <a:t>and what would encourage them to </a:t>
            </a:r>
            <a:r>
              <a:rPr lang="en-US" altLang="en-US" b="1" dirty="0"/>
              <a:t>re-join</a:t>
            </a:r>
          </a:p>
          <a:p>
            <a:pPr marL="374650" lvl="1" indent="-374650">
              <a:buClrTx/>
              <a:buSzPct val="120000"/>
              <a:buFont typeface="Arial" panose="020B0604020202020204" pitchFamily="34" charset="0"/>
              <a:buChar char="•"/>
            </a:pPr>
            <a:r>
              <a:rPr lang="en-US" altLang="en-US" dirty="0"/>
              <a:t>Non-members’ </a:t>
            </a:r>
            <a:r>
              <a:rPr lang="en-US" altLang="en-US" b="1" dirty="0"/>
              <a:t>reasons for never having joined </a:t>
            </a:r>
            <a:endParaRPr lang="en-US" altLang="en-US" b="1" dirty="0" smtClean="0"/>
          </a:p>
          <a:p>
            <a:pPr marL="374650" lvl="1" indent="-374650">
              <a:buClrTx/>
              <a:buSzPct val="120000"/>
              <a:buFont typeface="Arial" panose="020B0604020202020204" pitchFamily="34" charset="0"/>
              <a:buChar char="•"/>
            </a:pPr>
            <a:r>
              <a:rPr lang="en-US" altLang="en-US" b="1" dirty="0" smtClean="0"/>
              <a:t>Opportunities </a:t>
            </a:r>
            <a:r>
              <a:rPr lang="en-US" altLang="en-US" b="1" dirty="0"/>
              <a:t>for improvements</a:t>
            </a:r>
            <a:r>
              <a:rPr lang="en-US" altLang="en-US" dirty="0"/>
              <a:t>, including Civic Assurance’s performance, to encourage retention and attract past and </a:t>
            </a:r>
            <a:r>
              <a:rPr lang="en-US" altLang="en-US" dirty="0" smtClean="0"/>
              <a:t>non-members</a:t>
            </a:r>
            <a:endParaRPr lang="en-US" altLang="en-US" dirty="0"/>
          </a:p>
          <a:p>
            <a:pPr lvl="1"/>
            <a:endParaRPr lang="en-US" altLang="en-US" dirty="0"/>
          </a:p>
        </p:txBody>
      </p:sp>
      <p:sp>
        <p:nvSpPr>
          <p:cNvPr id="43011" name="Rectangle 3"/>
          <p:cNvSpPr>
            <a:spLocks noGrp="1" noChangeArrowheads="1"/>
          </p:cNvSpPr>
          <p:nvPr>
            <p:ph type="title"/>
          </p:nvPr>
        </p:nvSpPr>
        <p:spPr/>
        <p:txBody>
          <a:bodyPr/>
          <a:lstStyle/>
          <a:p>
            <a:r>
              <a:rPr lang="en-US" altLang="en-US" dirty="0"/>
              <a:t>Research </a:t>
            </a:r>
            <a:r>
              <a:rPr lang="en-US" altLang="en-US" dirty="0" smtClean="0"/>
              <a:t>objectives</a:t>
            </a:r>
            <a:endParaRPr lang="en-NZ"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body" idx="1"/>
          </p:nvPr>
        </p:nvSpPr>
        <p:spPr>
          <a:xfrm>
            <a:off x="685800" y="1176338"/>
            <a:ext cx="7772400" cy="4495800"/>
          </a:xfrm>
          <a:noFill/>
          <a:ln/>
        </p:spPr>
        <p:txBody>
          <a:bodyPr/>
          <a:lstStyle/>
          <a:p>
            <a:pPr marL="0" indent="0">
              <a:buNone/>
            </a:pPr>
            <a:r>
              <a:rPr lang="en-US" altLang="en-US" b="1" dirty="0"/>
              <a:t>Two streams of research </a:t>
            </a:r>
            <a:r>
              <a:rPr lang="en-US" altLang="en-US" dirty="0"/>
              <a:t>between 25 September and 11 December 2016</a:t>
            </a:r>
          </a:p>
          <a:p>
            <a:pPr marL="374650" lvl="1" indent="-374650">
              <a:buClrTx/>
              <a:buSzPct val="120000"/>
              <a:buFont typeface="Arial" panose="020B0604020202020204" pitchFamily="34" charset="0"/>
              <a:buChar char="•"/>
            </a:pPr>
            <a:endParaRPr lang="en-US" altLang="en-US" dirty="0" smtClean="0"/>
          </a:p>
          <a:p>
            <a:pPr marL="374650" lvl="1" indent="-374650">
              <a:buClrTx/>
              <a:buSzPct val="120000"/>
              <a:buFont typeface="Arial" panose="020B0604020202020204" pitchFamily="34" charset="0"/>
              <a:buChar char="•"/>
            </a:pPr>
            <a:r>
              <a:rPr lang="en-US" altLang="en-US" dirty="0" smtClean="0"/>
              <a:t>12 </a:t>
            </a:r>
            <a:r>
              <a:rPr lang="en-US" altLang="en-US" dirty="0"/>
              <a:t>qualitative interviews completed by telephone or in person to inform the survey and provide detailed insight</a:t>
            </a:r>
          </a:p>
          <a:p>
            <a:pPr marL="374650" lvl="1" indent="-374650">
              <a:buClrTx/>
              <a:buSzPct val="120000"/>
              <a:buFont typeface="Arial" panose="020B0604020202020204" pitchFamily="34" charset="0"/>
              <a:buChar char="•"/>
            </a:pPr>
            <a:r>
              <a:rPr lang="en-US" altLang="en-US" dirty="0"/>
              <a:t>Online or telephone survey completed by 35 councils</a:t>
            </a:r>
          </a:p>
          <a:p>
            <a:pPr marL="374650" lvl="1" indent="-374650">
              <a:buClrTx/>
              <a:buSzPct val="120000"/>
              <a:buFont typeface="Arial" panose="020B0604020202020204" pitchFamily="34" charset="0"/>
              <a:buChar char="•"/>
            </a:pPr>
            <a:endParaRPr lang="en-US" altLang="en-US" dirty="0"/>
          </a:p>
        </p:txBody>
      </p:sp>
      <p:sp>
        <p:nvSpPr>
          <p:cNvPr id="44035" name="Rectangle 3"/>
          <p:cNvSpPr>
            <a:spLocks noGrp="1" noChangeArrowheads="1"/>
          </p:cNvSpPr>
          <p:nvPr>
            <p:ph type="title"/>
          </p:nvPr>
        </p:nvSpPr>
        <p:spPr/>
        <p:txBody>
          <a:bodyPr/>
          <a:lstStyle/>
          <a:p>
            <a:r>
              <a:rPr lang="en-US" altLang="en-US"/>
              <a:t>Research Design</a:t>
            </a:r>
            <a:endParaRPr lang="en-NZ" altLang="en-US"/>
          </a:p>
        </p:txBody>
      </p:sp>
      <p:sp>
        <p:nvSpPr>
          <p:cNvPr id="4" name="TextBox 3"/>
          <p:cNvSpPr txBox="1"/>
          <p:nvPr/>
        </p:nvSpPr>
        <p:spPr>
          <a:xfrm>
            <a:off x="467544" y="3068960"/>
            <a:ext cx="4248472" cy="1384995"/>
          </a:xfrm>
          <a:prstGeom prst="rect">
            <a:avLst/>
          </a:prstGeom>
          <a:noFill/>
        </p:spPr>
        <p:txBody>
          <a:bodyPr wrap="square" rtlCol="0">
            <a:spAutoFit/>
          </a:bodyPr>
          <a:lstStyle/>
          <a:p>
            <a:pPr algn="ctr"/>
            <a:r>
              <a:rPr lang="en-NZ" sz="4400" b="1" spc="50" dirty="0" smtClean="0">
                <a:ln w="0"/>
                <a:solidFill>
                  <a:srgbClr val="92D050"/>
                </a:solidFill>
                <a:effectLst>
                  <a:innerShdw blurRad="63500" dist="50800" dir="13500000">
                    <a:srgbClr val="000000">
                      <a:alpha val="50000"/>
                    </a:srgbClr>
                  </a:innerShdw>
                </a:effectLst>
                <a:latin typeface="+mn-lt"/>
              </a:rPr>
              <a:t>60%</a:t>
            </a:r>
            <a:r>
              <a:rPr lang="en-NZ" sz="4000" b="1" spc="50" dirty="0" smtClean="0">
                <a:ln w="0"/>
                <a:solidFill>
                  <a:srgbClr val="92D050"/>
                </a:solidFill>
                <a:effectLst>
                  <a:innerShdw blurRad="63500" dist="50800" dir="13500000">
                    <a:srgbClr val="000000">
                      <a:alpha val="50000"/>
                    </a:srgbClr>
                  </a:innerShdw>
                </a:effectLst>
                <a:latin typeface="+mn-lt"/>
              </a:rPr>
              <a:t> </a:t>
            </a:r>
          </a:p>
          <a:p>
            <a:pPr algn="ctr"/>
            <a:r>
              <a:rPr lang="en-NZ" sz="2000" b="1" spc="50" dirty="0">
                <a:ln w="0"/>
                <a:solidFill>
                  <a:srgbClr val="92D050"/>
                </a:solidFill>
                <a:effectLst>
                  <a:innerShdw blurRad="63500" dist="50800" dir="13500000">
                    <a:srgbClr val="000000">
                      <a:alpha val="50000"/>
                    </a:srgbClr>
                  </a:innerShdw>
                </a:effectLst>
                <a:latin typeface="+mn-lt"/>
              </a:rPr>
              <a:t>o</a:t>
            </a:r>
            <a:r>
              <a:rPr lang="en-NZ" sz="2000" b="1" spc="50" dirty="0" smtClean="0">
                <a:ln w="0"/>
                <a:solidFill>
                  <a:srgbClr val="92D050"/>
                </a:solidFill>
                <a:effectLst>
                  <a:innerShdw blurRad="63500" dist="50800" dir="13500000">
                    <a:srgbClr val="000000">
                      <a:alpha val="50000"/>
                    </a:srgbClr>
                  </a:innerShdw>
                </a:effectLst>
                <a:latin typeface="+mn-lt"/>
              </a:rPr>
              <a:t>f councils included in the research</a:t>
            </a:r>
            <a:endParaRPr lang="en-NZ" sz="2000" b="1" spc="50" dirty="0">
              <a:ln w="0"/>
              <a:solidFill>
                <a:srgbClr val="92D050"/>
              </a:solidFill>
              <a:effectLst>
                <a:innerShdw blurRad="63500" dist="50800" dir="13500000">
                  <a:srgbClr val="000000">
                    <a:alpha val="50000"/>
                  </a:srgbClr>
                </a:innerShdw>
              </a:effectLst>
              <a:latin typeface="+mn-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611560" y="3573016"/>
            <a:ext cx="7776864" cy="0"/>
          </a:xfrm>
          <a:prstGeom prst="line">
            <a:avLst/>
          </a:prstGeom>
          <a:ln w="38100">
            <a:solidFill>
              <a:srgbClr val="CCBB88"/>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11560" y="2708920"/>
            <a:ext cx="7772400" cy="838200"/>
          </a:xfrm>
        </p:spPr>
        <p:txBody>
          <a:bodyPr/>
          <a:lstStyle/>
          <a:p>
            <a:pPr algn="r"/>
            <a:r>
              <a:rPr lang="en-NZ" sz="3600" dirty="0" smtClean="0"/>
              <a:t>Findings</a:t>
            </a:r>
            <a:endParaRPr lang="en-NZ" sz="3600" dirty="0"/>
          </a:p>
        </p:txBody>
      </p:sp>
      <p:sp>
        <p:nvSpPr>
          <p:cNvPr id="5" name="Rectangle 4"/>
          <p:cNvSpPr/>
          <p:nvPr/>
        </p:nvSpPr>
        <p:spPr>
          <a:xfrm>
            <a:off x="3059832" y="2348880"/>
            <a:ext cx="3024336" cy="21602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3750" y="2505075"/>
            <a:ext cx="2476500" cy="1847850"/>
          </a:xfrm>
          <a:prstGeom prst="rect">
            <a:avLst/>
          </a:prstGeom>
          <a:ln>
            <a:solidFill>
              <a:schemeClr val="bg1"/>
            </a:solidFill>
          </a:ln>
        </p:spPr>
      </p:pic>
    </p:spTree>
    <p:extLst>
      <p:ext uri="{BB962C8B-B14F-4D97-AF65-F5344CB8AC3E}">
        <p14:creationId xmlns:p14="http://schemas.microsoft.com/office/powerpoint/2010/main" val="39618281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RNZ Presentation</Template>
  <TotalTime>826</TotalTime>
  <Words>1336</Words>
  <Application>Microsoft Office PowerPoint</Application>
  <PresentationFormat>On-screen Show (4:3)</PresentationFormat>
  <Paragraphs>152</Paragraphs>
  <Slides>26</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Arial Black</vt:lpstr>
      <vt:lpstr>Calibri</vt:lpstr>
      <vt:lpstr>Times New Roman</vt:lpstr>
      <vt:lpstr>Wingdings</vt:lpstr>
      <vt:lpstr>Office Theme</vt:lpstr>
      <vt:lpstr>PowerPoint Presentation</vt:lpstr>
      <vt:lpstr>Summary</vt:lpstr>
      <vt:lpstr>This presentation</vt:lpstr>
      <vt:lpstr>Background</vt:lpstr>
      <vt:lpstr>Background</vt:lpstr>
      <vt:lpstr>Purpose and design</vt:lpstr>
      <vt:lpstr>Research objectives</vt:lpstr>
      <vt:lpstr>Research Design</vt:lpstr>
      <vt:lpstr>Findings</vt:lpstr>
      <vt:lpstr>Target audience</vt:lpstr>
      <vt:lpstr>Insurance decision making factors</vt:lpstr>
      <vt:lpstr>Product related factors</vt:lpstr>
      <vt:lpstr>Provider related factors</vt:lpstr>
      <vt:lpstr>Retention of current members</vt:lpstr>
      <vt:lpstr>Retention – LAPP related factors</vt:lpstr>
      <vt:lpstr>Retention – provider related factors</vt:lpstr>
      <vt:lpstr>Perceived strengths of the LAPP</vt:lpstr>
      <vt:lpstr>Strengths of members’ relationship with Civic Assurance</vt:lpstr>
      <vt:lpstr>Risk of losing current members</vt:lpstr>
      <vt:lpstr>Past members’ main reasons for exiting</vt:lpstr>
      <vt:lpstr>Perceived weaknesses of the LAPP</vt:lpstr>
      <vt:lpstr>Perceived shortcomings of Civic Assurance</vt:lpstr>
      <vt:lpstr>Non-members’ insurance arrangements</vt:lpstr>
      <vt:lpstr>Opportunities to increase retention and attract past and non-members</vt:lpstr>
      <vt:lpstr>Areas of opportunity</vt:lpstr>
      <vt:lpstr>PowerPoint Presentation</vt:lpstr>
    </vt:vector>
  </TitlesOfParts>
  <Company>Research New Zealand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 Falloon</dc:creator>
  <cp:lastModifiedBy>Jane Falloon</cp:lastModifiedBy>
  <cp:revision>53</cp:revision>
  <cp:lastPrinted>2016-02-25T22:33:11Z</cp:lastPrinted>
  <dcterms:created xsi:type="dcterms:W3CDTF">2016-02-23T19:56:59Z</dcterms:created>
  <dcterms:modified xsi:type="dcterms:W3CDTF">2016-02-25T22:37:01Z</dcterms:modified>
</cp:coreProperties>
</file>